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9"/>
  </p:notesMasterIdLst>
  <p:sldIdLst>
    <p:sldId id="4142" r:id="rId3"/>
    <p:sldId id="4143" r:id="rId4"/>
    <p:sldId id="453" r:id="rId5"/>
    <p:sldId id="259" r:id="rId6"/>
    <p:sldId id="351" r:id="rId7"/>
    <p:sldId id="352" r:id="rId8"/>
    <p:sldId id="4144" r:id="rId9"/>
    <p:sldId id="386" r:id="rId10"/>
    <p:sldId id="387" r:id="rId11"/>
    <p:sldId id="388" r:id="rId12"/>
    <p:sldId id="389" r:id="rId13"/>
    <p:sldId id="390" r:id="rId14"/>
    <p:sldId id="392" r:id="rId15"/>
    <p:sldId id="393" r:id="rId16"/>
    <p:sldId id="4145" r:id="rId17"/>
    <p:sldId id="357" r:id="rId18"/>
    <p:sldId id="358" r:id="rId19"/>
    <p:sldId id="359" r:id="rId20"/>
    <p:sldId id="361" r:id="rId21"/>
    <p:sldId id="363" r:id="rId22"/>
    <p:sldId id="360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8" r:id="rId37"/>
    <p:sldId id="377" r:id="rId38"/>
    <p:sldId id="379" r:id="rId39"/>
    <p:sldId id="380" r:id="rId40"/>
    <p:sldId id="381" r:id="rId41"/>
    <p:sldId id="382" r:id="rId42"/>
    <p:sldId id="384" r:id="rId43"/>
    <p:sldId id="383" r:id="rId44"/>
    <p:sldId id="4146" r:id="rId45"/>
    <p:sldId id="354" r:id="rId46"/>
    <p:sldId id="385" r:id="rId47"/>
    <p:sldId id="4147" r:id="rId4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807E"/>
    <a:srgbClr val="6B4A8C"/>
    <a:srgbClr val="D6908E"/>
    <a:srgbClr val="558ED5"/>
    <a:srgbClr val="E6B9B8"/>
    <a:srgbClr val="8EB4E3"/>
    <a:srgbClr val="D48A88"/>
    <a:srgbClr val="D99694"/>
    <a:srgbClr val="DA7A70"/>
    <a:srgbClr val="3D2A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48" autoAdjust="0"/>
    <p:restoredTop sz="80398" autoAdjust="0"/>
  </p:normalViewPr>
  <p:slideViewPr>
    <p:cSldViewPr>
      <p:cViewPr varScale="1">
        <p:scale>
          <a:sx n="66" d="100"/>
          <a:sy n="66" d="100"/>
        </p:scale>
        <p:origin x="70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907E6-AA02-4B9B-B749-50F668EF31C4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CE8B9-5E42-4F37-9105-6B268F563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324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CE8B9-5E42-4F37-9105-6B268F56394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6301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411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711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72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745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561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942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614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710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5634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330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038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670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452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15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6167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319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1383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211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4418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7276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897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948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4236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490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8857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8083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7039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461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2793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9451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1667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911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6139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2167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1942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CE8B9-5E42-4F37-9105-6B268F56394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7863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459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634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69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861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530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2F2C486-0E01-7C01-1B8B-96FE43F1B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2993" y="4538540"/>
            <a:ext cx="1472634" cy="1472631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4CCBC38-2948-FC4A-7B8D-2C763DD8B4A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92993" y="6290001"/>
            <a:ext cx="1472634" cy="1472631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D1B16A4-5D71-FEA0-1A02-7CE608FEA5B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92993" y="8019077"/>
            <a:ext cx="1472634" cy="1472631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8A256DD7-226E-41E9-DD1E-2330704D06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2993" y="2787078"/>
            <a:ext cx="1472634" cy="1472631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38047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A59DD61-FD01-D765-22F6-02245F0CD86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05027" y="4441778"/>
            <a:ext cx="3111012" cy="1543406"/>
          </a:xfrm>
          <a:custGeom>
            <a:avLst/>
            <a:gdLst>
              <a:gd name="connsiteX0" fmla="*/ 0 w 2074008"/>
              <a:gd name="connsiteY0" fmla="*/ 0 h 1028937"/>
              <a:gd name="connsiteX1" fmla="*/ 2074008 w 2074008"/>
              <a:gd name="connsiteY1" fmla="*/ 0 h 1028937"/>
              <a:gd name="connsiteX2" fmla="*/ 2074008 w 2074008"/>
              <a:gd name="connsiteY2" fmla="*/ 1028937 h 1028937"/>
              <a:gd name="connsiteX3" fmla="*/ 0 w 2074008"/>
              <a:gd name="connsiteY3" fmla="*/ 1028937 h 102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008" h="1028937">
                <a:moveTo>
                  <a:pt x="0" y="0"/>
                </a:moveTo>
                <a:lnTo>
                  <a:pt x="2074008" y="0"/>
                </a:lnTo>
                <a:lnTo>
                  <a:pt x="2074008" y="1028937"/>
                </a:lnTo>
                <a:lnTo>
                  <a:pt x="0" y="1028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59793572-F08D-0EDB-1DA1-96E62CE0CF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831203" y="4441778"/>
            <a:ext cx="3111012" cy="1543406"/>
          </a:xfrm>
          <a:custGeom>
            <a:avLst/>
            <a:gdLst>
              <a:gd name="connsiteX0" fmla="*/ 0 w 2074008"/>
              <a:gd name="connsiteY0" fmla="*/ 0 h 1028937"/>
              <a:gd name="connsiteX1" fmla="*/ 2074008 w 2074008"/>
              <a:gd name="connsiteY1" fmla="*/ 0 h 1028937"/>
              <a:gd name="connsiteX2" fmla="*/ 2074008 w 2074008"/>
              <a:gd name="connsiteY2" fmla="*/ 1028937 h 1028937"/>
              <a:gd name="connsiteX3" fmla="*/ 0 w 2074008"/>
              <a:gd name="connsiteY3" fmla="*/ 1028937 h 102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008" h="1028937">
                <a:moveTo>
                  <a:pt x="0" y="0"/>
                </a:moveTo>
                <a:lnTo>
                  <a:pt x="2074008" y="0"/>
                </a:lnTo>
                <a:lnTo>
                  <a:pt x="2074008" y="1028937"/>
                </a:lnTo>
                <a:lnTo>
                  <a:pt x="0" y="1028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5A163F47-B651-CADE-2639-D450B5F4E5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78850" y="4441778"/>
            <a:ext cx="3111012" cy="1543406"/>
          </a:xfrm>
          <a:custGeom>
            <a:avLst/>
            <a:gdLst>
              <a:gd name="connsiteX0" fmla="*/ 0 w 2074008"/>
              <a:gd name="connsiteY0" fmla="*/ 0 h 1028937"/>
              <a:gd name="connsiteX1" fmla="*/ 2074008 w 2074008"/>
              <a:gd name="connsiteY1" fmla="*/ 0 h 1028937"/>
              <a:gd name="connsiteX2" fmla="*/ 2074008 w 2074008"/>
              <a:gd name="connsiteY2" fmla="*/ 1028937 h 1028937"/>
              <a:gd name="connsiteX3" fmla="*/ 0 w 2074008"/>
              <a:gd name="connsiteY3" fmla="*/ 1028937 h 102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008" h="1028937">
                <a:moveTo>
                  <a:pt x="0" y="0"/>
                </a:moveTo>
                <a:lnTo>
                  <a:pt x="2074008" y="0"/>
                </a:lnTo>
                <a:lnTo>
                  <a:pt x="2074008" y="1028937"/>
                </a:lnTo>
                <a:lnTo>
                  <a:pt x="0" y="1028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8189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8FB8E04-9AC2-35D2-9F52-1010167FA3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36065" y="3461436"/>
            <a:ext cx="8684024" cy="5671797"/>
          </a:xfrm>
          <a:custGeom>
            <a:avLst/>
            <a:gdLst>
              <a:gd name="connsiteX0" fmla="*/ 0 w 5789349"/>
              <a:gd name="connsiteY0" fmla="*/ 0 h 3781198"/>
              <a:gd name="connsiteX1" fmla="*/ 5789349 w 5789349"/>
              <a:gd name="connsiteY1" fmla="*/ 0 h 3781198"/>
              <a:gd name="connsiteX2" fmla="*/ 5789349 w 5789349"/>
              <a:gd name="connsiteY2" fmla="*/ 3781198 h 3781198"/>
              <a:gd name="connsiteX3" fmla="*/ 0 w 5789349"/>
              <a:gd name="connsiteY3" fmla="*/ 3781198 h 37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349" h="3781198">
                <a:moveTo>
                  <a:pt x="0" y="0"/>
                </a:moveTo>
                <a:lnTo>
                  <a:pt x="5789349" y="0"/>
                </a:lnTo>
                <a:lnTo>
                  <a:pt x="5789349" y="3781198"/>
                </a:lnTo>
                <a:lnTo>
                  <a:pt x="0" y="37811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17358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9AD5F7F3-BAAF-A726-26A2-38595BD52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486093" y="5396026"/>
            <a:ext cx="3975009" cy="3975009"/>
          </a:xfrm>
          <a:custGeom>
            <a:avLst/>
            <a:gdLst>
              <a:gd name="connsiteX0" fmla="*/ 441676 w 2650006"/>
              <a:gd name="connsiteY0" fmla="*/ 0 h 2650006"/>
              <a:gd name="connsiteX1" fmla="*/ 2208330 w 2650006"/>
              <a:gd name="connsiteY1" fmla="*/ 0 h 2650006"/>
              <a:gd name="connsiteX2" fmla="*/ 2650006 w 2650006"/>
              <a:gd name="connsiteY2" fmla="*/ 441677 h 2650006"/>
              <a:gd name="connsiteX3" fmla="*/ 2650006 w 2650006"/>
              <a:gd name="connsiteY3" fmla="*/ 2208330 h 2650006"/>
              <a:gd name="connsiteX4" fmla="*/ 2208330 w 2650006"/>
              <a:gd name="connsiteY4" fmla="*/ 2650006 h 2650006"/>
              <a:gd name="connsiteX5" fmla="*/ 441676 w 2650006"/>
              <a:gd name="connsiteY5" fmla="*/ 2650006 h 2650006"/>
              <a:gd name="connsiteX6" fmla="*/ 0 w 2650006"/>
              <a:gd name="connsiteY6" fmla="*/ 2208330 h 2650006"/>
              <a:gd name="connsiteX7" fmla="*/ 0 w 2650006"/>
              <a:gd name="connsiteY7" fmla="*/ 441677 h 2650006"/>
              <a:gd name="connsiteX8" fmla="*/ 441676 w 2650006"/>
              <a:gd name="connsiteY8" fmla="*/ 0 h 26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0006" h="2650006">
                <a:moveTo>
                  <a:pt x="441676" y="0"/>
                </a:moveTo>
                <a:lnTo>
                  <a:pt x="2208330" y="0"/>
                </a:lnTo>
                <a:cubicBezTo>
                  <a:pt x="2452261" y="0"/>
                  <a:pt x="2650006" y="197745"/>
                  <a:pt x="2650006" y="441677"/>
                </a:cubicBezTo>
                <a:lnTo>
                  <a:pt x="2650006" y="2208330"/>
                </a:lnTo>
                <a:cubicBezTo>
                  <a:pt x="2650006" y="2452261"/>
                  <a:pt x="2452261" y="2650006"/>
                  <a:pt x="2208330" y="2650006"/>
                </a:cubicBezTo>
                <a:lnTo>
                  <a:pt x="441676" y="2650006"/>
                </a:lnTo>
                <a:cubicBezTo>
                  <a:pt x="197745" y="2650006"/>
                  <a:pt x="0" y="2452261"/>
                  <a:pt x="0" y="2208330"/>
                </a:cubicBezTo>
                <a:lnTo>
                  <a:pt x="0" y="441677"/>
                </a:lnTo>
                <a:cubicBezTo>
                  <a:pt x="0" y="197745"/>
                  <a:pt x="197745" y="0"/>
                  <a:pt x="441676" y="0"/>
                </a:cubicBezTo>
                <a:close/>
              </a:path>
            </a:pathLst>
          </a:custGeom>
          <a:ln w="82550">
            <a:solidFill>
              <a:schemeClr val="accent1"/>
            </a:solidFill>
          </a:ln>
          <a:effectLst>
            <a:outerShdw blurRad="203200" sx="103000" sy="103000" algn="c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0BC57EC7-8C81-3A78-128F-EB20300CCE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20142" y="1222007"/>
            <a:ext cx="5899350" cy="5899350"/>
          </a:xfrm>
          <a:custGeom>
            <a:avLst/>
            <a:gdLst>
              <a:gd name="connsiteX0" fmla="*/ 655496 w 3932900"/>
              <a:gd name="connsiteY0" fmla="*/ 0 h 3932900"/>
              <a:gd name="connsiteX1" fmla="*/ 3277404 w 3932900"/>
              <a:gd name="connsiteY1" fmla="*/ 0 h 3932900"/>
              <a:gd name="connsiteX2" fmla="*/ 3932900 w 3932900"/>
              <a:gd name="connsiteY2" fmla="*/ 655496 h 3932900"/>
              <a:gd name="connsiteX3" fmla="*/ 3932900 w 3932900"/>
              <a:gd name="connsiteY3" fmla="*/ 3277404 h 3932900"/>
              <a:gd name="connsiteX4" fmla="*/ 3277404 w 3932900"/>
              <a:gd name="connsiteY4" fmla="*/ 3932900 h 3932900"/>
              <a:gd name="connsiteX5" fmla="*/ 655496 w 3932900"/>
              <a:gd name="connsiteY5" fmla="*/ 3932900 h 3932900"/>
              <a:gd name="connsiteX6" fmla="*/ 0 w 3932900"/>
              <a:gd name="connsiteY6" fmla="*/ 3277404 h 3932900"/>
              <a:gd name="connsiteX7" fmla="*/ 0 w 3932900"/>
              <a:gd name="connsiteY7" fmla="*/ 655496 h 3932900"/>
              <a:gd name="connsiteX8" fmla="*/ 655496 w 3932900"/>
              <a:gd name="connsiteY8" fmla="*/ 0 h 393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2900" h="3932900">
                <a:moveTo>
                  <a:pt x="655496" y="0"/>
                </a:moveTo>
                <a:lnTo>
                  <a:pt x="3277404" y="0"/>
                </a:lnTo>
                <a:cubicBezTo>
                  <a:pt x="3639424" y="0"/>
                  <a:pt x="3932900" y="293476"/>
                  <a:pt x="3932900" y="655496"/>
                </a:cubicBezTo>
                <a:lnTo>
                  <a:pt x="3932900" y="3277404"/>
                </a:lnTo>
                <a:cubicBezTo>
                  <a:pt x="3932900" y="3639425"/>
                  <a:pt x="3639424" y="3932900"/>
                  <a:pt x="3277404" y="3932900"/>
                </a:cubicBezTo>
                <a:lnTo>
                  <a:pt x="655496" y="3932900"/>
                </a:lnTo>
                <a:cubicBezTo>
                  <a:pt x="293476" y="3932900"/>
                  <a:pt x="0" y="3639425"/>
                  <a:pt x="0" y="3277404"/>
                </a:cubicBezTo>
                <a:lnTo>
                  <a:pt x="0" y="655496"/>
                </a:lnTo>
                <a:cubicBezTo>
                  <a:pt x="0" y="293476"/>
                  <a:pt x="293476" y="0"/>
                  <a:pt x="65549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50274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5712B3F-9167-0D05-63E6-3FC30027D4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26368" y="1188005"/>
            <a:ext cx="7793157" cy="7793157"/>
          </a:xfrm>
          <a:custGeom>
            <a:avLst/>
            <a:gdLst>
              <a:gd name="connsiteX0" fmla="*/ 2597720 w 5195438"/>
              <a:gd name="connsiteY0" fmla="*/ 0 h 5195438"/>
              <a:gd name="connsiteX1" fmla="*/ 5195438 w 5195438"/>
              <a:gd name="connsiteY1" fmla="*/ 0 h 5195438"/>
              <a:gd name="connsiteX2" fmla="*/ 5195438 w 5195438"/>
              <a:gd name="connsiteY2" fmla="*/ 2597719 h 5195438"/>
              <a:gd name="connsiteX3" fmla="*/ 2597719 w 5195438"/>
              <a:gd name="connsiteY3" fmla="*/ 5195438 h 5195438"/>
              <a:gd name="connsiteX4" fmla="*/ 0 w 5195438"/>
              <a:gd name="connsiteY4" fmla="*/ 2597719 h 5195438"/>
              <a:gd name="connsiteX5" fmla="*/ 1 w 5195438"/>
              <a:gd name="connsiteY5" fmla="*/ 2597719 h 5195438"/>
              <a:gd name="connsiteX6" fmla="*/ 2597720 w 5195438"/>
              <a:gd name="connsiteY6" fmla="*/ 0 h 519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5438" h="5195438">
                <a:moveTo>
                  <a:pt x="2597720" y="0"/>
                </a:moveTo>
                <a:lnTo>
                  <a:pt x="5195438" y="0"/>
                </a:lnTo>
                <a:lnTo>
                  <a:pt x="5195438" y="2597719"/>
                </a:lnTo>
                <a:cubicBezTo>
                  <a:pt x="5195438" y="4032400"/>
                  <a:pt x="4032400" y="5195438"/>
                  <a:pt x="2597719" y="5195438"/>
                </a:cubicBezTo>
                <a:cubicBezTo>
                  <a:pt x="1163038" y="5195438"/>
                  <a:pt x="0" y="4032400"/>
                  <a:pt x="0" y="2597719"/>
                </a:cubicBezTo>
                <a:lnTo>
                  <a:pt x="1" y="2597719"/>
                </a:lnTo>
                <a:cubicBezTo>
                  <a:pt x="1" y="1163038"/>
                  <a:pt x="1163039" y="0"/>
                  <a:pt x="2597720" y="0"/>
                </a:cubicBezTo>
                <a:close/>
              </a:path>
            </a:pathLst>
          </a:custGeom>
          <a:ln w="107950">
            <a:solidFill>
              <a:schemeClr val="accent1"/>
            </a:solidFill>
          </a:ln>
          <a:effectLst>
            <a:outerShdw blurRad="774700" dist="38100" dir="8100000" sx="110000" sy="110000" algn="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22797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B68333A-F1E8-3FB1-9895-302645155B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16244" y="0"/>
            <a:ext cx="10071756" cy="10287000"/>
          </a:xfrm>
          <a:custGeom>
            <a:avLst/>
            <a:gdLst>
              <a:gd name="connsiteX0" fmla="*/ 0 w 6714504"/>
              <a:gd name="connsiteY0" fmla="*/ 0 h 6858000"/>
              <a:gd name="connsiteX1" fmla="*/ 6714504 w 6714504"/>
              <a:gd name="connsiteY1" fmla="*/ 0 h 6858000"/>
              <a:gd name="connsiteX2" fmla="*/ 6714504 w 6714504"/>
              <a:gd name="connsiteY2" fmla="*/ 6858000 h 6858000"/>
              <a:gd name="connsiteX3" fmla="*/ 0 w 671450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4504" h="6858000">
                <a:moveTo>
                  <a:pt x="0" y="0"/>
                </a:moveTo>
                <a:lnTo>
                  <a:pt x="6714504" y="0"/>
                </a:lnTo>
                <a:lnTo>
                  <a:pt x="671450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524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8925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8625BB0-C366-C3C3-BA5E-EBF94EE8CF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436270"/>
            <a:ext cx="18288000" cy="256460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0014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34E30C5-D390-EEDA-EA42-6975D51FD8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15263" y="0"/>
            <a:ext cx="10472738" cy="10287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822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009CB15-4FBB-715C-33CC-129EACC5C3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01152" y="3"/>
            <a:ext cx="7486650" cy="10286994"/>
          </a:xfrm>
          <a:custGeom>
            <a:avLst/>
            <a:gdLst>
              <a:gd name="connsiteX0" fmla="*/ 0 w 4991100"/>
              <a:gd name="connsiteY0" fmla="*/ 0 h 6857996"/>
              <a:gd name="connsiteX1" fmla="*/ 4991100 w 4991100"/>
              <a:gd name="connsiteY1" fmla="*/ 0 h 6857996"/>
              <a:gd name="connsiteX2" fmla="*/ 4991100 w 4991100"/>
              <a:gd name="connsiteY2" fmla="*/ 6857996 h 6857996"/>
              <a:gd name="connsiteX3" fmla="*/ 0 w 4991100"/>
              <a:gd name="connsiteY3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1100" h="6857996">
                <a:moveTo>
                  <a:pt x="0" y="0"/>
                </a:moveTo>
                <a:lnTo>
                  <a:pt x="4991100" y="0"/>
                </a:lnTo>
                <a:lnTo>
                  <a:pt x="4991100" y="6857996"/>
                </a:lnTo>
                <a:lnTo>
                  <a:pt x="0" y="68579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0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9368912-67D5-2F0B-5E9E-C75FDD84AD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793296" y="3"/>
            <a:ext cx="3494717" cy="10286994"/>
          </a:xfrm>
          <a:custGeom>
            <a:avLst/>
            <a:gdLst>
              <a:gd name="connsiteX0" fmla="*/ 0 w 2329811"/>
              <a:gd name="connsiteY0" fmla="*/ 0 h 6857996"/>
              <a:gd name="connsiteX1" fmla="*/ 2329811 w 2329811"/>
              <a:gd name="connsiteY1" fmla="*/ 0 h 6857996"/>
              <a:gd name="connsiteX2" fmla="*/ 2329811 w 2329811"/>
              <a:gd name="connsiteY2" fmla="*/ 6857996 h 6857996"/>
              <a:gd name="connsiteX3" fmla="*/ 0 w 2329811"/>
              <a:gd name="connsiteY3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811" h="6857996">
                <a:moveTo>
                  <a:pt x="0" y="0"/>
                </a:moveTo>
                <a:lnTo>
                  <a:pt x="2329811" y="0"/>
                </a:lnTo>
                <a:lnTo>
                  <a:pt x="2329811" y="6857996"/>
                </a:lnTo>
                <a:lnTo>
                  <a:pt x="0" y="68579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7859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4B06028-635C-A8EF-76FC-446C26EC1F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46741" y="8"/>
            <a:ext cx="12441264" cy="1902620"/>
          </a:xfrm>
          <a:custGeom>
            <a:avLst/>
            <a:gdLst>
              <a:gd name="connsiteX0" fmla="*/ 0 w 8294176"/>
              <a:gd name="connsiteY0" fmla="*/ 0 h 1268413"/>
              <a:gd name="connsiteX1" fmla="*/ 8294176 w 8294176"/>
              <a:gd name="connsiteY1" fmla="*/ 0 h 1268413"/>
              <a:gd name="connsiteX2" fmla="*/ 8294176 w 8294176"/>
              <a:gd name="connsiteY2" fmla="*/ 1268413 h 1268413"/>
              <a:gd name="connsiteX3" fmla="*/ 0 w 8294176"/>
              <a:gd name="connsiteY3" fmla="*/ 1268413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4176" h="1268413">
                <a:moveTo>
                  <a:pt x="0" y="0"/>
                </a:moveTo>
                <a:lnTo>
                  <a:pt x="8294176" y="0"/>
                </a:lnTo>
                <a:lnTo>
                  <a:pt x="8294176" y="1268413"/>
                </a:lnTo>
                <a:lnTo>
                  <a:pt x="0" y="12684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0317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E16A35A2-BC9D-76BD-8729-65CF4643E5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8288002" cy="615099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5698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0060A5A-EF4F-AF9B-60D2-8EE4FAAD2F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81107" y="6483375"/>
            <a:ext cx="2882898" cy="2470662"/>
          </a:xfrm>
          <a:custGeom>
            <a:avLst/>
            <a:gdLst>
              <a:gd name="connsiteX0" fmla="*/ 274523 w 1921932"/>
              <a:gd name="connsiteY0" fmla="*/ 0 h 1647108"/>
              <a:gd name="connsiteX1" fmla="*/ 1647409 w 1921932"/>
              <a:gd name="connsiteY1" fmla="*/ 0 h 1647108"/>
              <a:gd name="connsiteX2" fmla="*/ 1921932 w 1921932"/>
              <a:gd name="connsiteY2" fmla="*/ 274523 h 1647108"/>
              <a:gd name="connsiteX3" fmla="*/ 1921932 w 1921932"/>
              <a:gd name="connsiteY3" fmla="*/ 1372585 h 1647108"/>
              <a:gd name="connsiteX4" fmla="*/ 1647409 w 1921932"/>
              <a:gd name="connsiteY4" fmla="*/ 1647108 h 1647108"/>
              <a:gd name="connsiteX5" fmla="*/ 274523 w 1921932"/>
              <a:gd name="connsiteY5" fmla="*/ 1647108 h 1647108"/>
              <a:gd name="connsiteX6" fmla="*/ 0 w 1921932"/>
              <a:gd name="connsiteY6" fmla="*/ 1372585 h 1647108"/>
              <a:gd name="connsiteX7" fmla="*/ 0 w 1921932"/>
              <a:gd name="connsiteY7" fmla="*/ 274523 h 1647108"/>
              <a:gd name="connsiteX8" fmla="*/ 274523 w 1921932"/>
              <a:gd name="connsiteY8" fmla="*/ 0 h 164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932" h="1647108">
                <a:moveTo>
                  <a:pt x="274523" y="0"/>
                </a:moveTo>
                <a:lnTo>
                  <a:pt x="1647409" y="0"/>
                </a:lnTo>
                <a:cubicBezTo>
                  <a:pt x="1799024" y="0"/>
                  <a:pt x="1921932" y="122908"/>
                  <a:pt x="1921932" y="274523"/>
                </a:cubicBezTo>
                <a:lnTo>
                  <a:pt x="1921932" y="1372585"/>
                </a:lnTo>
                <a:cubicBezTo>
                  <a:pt x="1921932" y="1524200"/>
                  <a:pt x="1799024" y="1647108"/>
                  <a:pt x="1647409" y="1647108"/>
                </a:cubicBezTo>
                <a:lnTo>
                  <a:pt x="274523" y="1647108"/>
                </a:lnTo>
                <a:cubicBezTo>
                  <a:pt x="122908" y="1647108"/>
                  <a:pt x="0" y="1524200"/>
                  <a:pt x="0" y="1372585"/>
                </a:cubicBezTo>
                <a:lnTo>
                  <a:pt x="0" y="274523"/>
                </a:lnTo>
                <a:cubicBezTo>
                  <a:pt x="0" y="122908"/>
                  <a:pt x="122908" y="0"/>
                  <a:pt x="2745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FAAF845-4397-8C7F-F288-E0ABBA5A2A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81107" y="2959179"/>
            <a:ext cx="2882898" cy="2470662"/>
          </a:xfrm>
          <a:custGeom>
            <a:avLst/>
            <a:gdLst>
              <a:gd name="connsiteX0" fmla="*/ 274523 w 1921932"/>
              <a:gd name="connsiteY0" fmla="*/ 0 h 1647108"/>
              <a:gd name="connsiteX1" fmla="*/ 1647409 w 1921932"/>
              <a:gd name="connsiteY1" fmla="*/ 0 h 1647108"/>
              <a:gd name="connsiteX2" fmla="*/ 1921932 w 1921932"/>
              <a:gd name="connsiteY2" fmla="*/ 274523 h 1647108"/>
              <a:gd name="connsiteX3" fmla="*/ 1921932 w 1921932"/>
              <a:gd name="connsiteY3" fmla="*/ 1372585 h 1647108"/>
              <a:gd name="connsiteX4" fmla="*/ 1647409 w 1921932"/>
              <a:gd name="connsiteY4" fmla="*/ 1647108 h 1647108"/>
              <a:gd name="connsiteX5" fmla="*/ 274523 w 1921932"/>
              <a:gd name="connsiteY5" fmla="*/ 1647108 h 1647108"/>
              <a:gd name="connsiteX6" fmla="*/ 0 w 1921932"/>
              <a:gd name="connsiteY6" fmla="*/ 1372585 h 1647108"/>
              <a:gd name="connsiteX7" fmla="*/ 0 w 1921932"/>
              <a:gd name="connsiteY7" fmla="*/ 274523 h 1647108"/>
              <a:gd name="connsiteX8" fmla="*/ 274523 w 1921932"/>
              <a:gd name="connsiteY8" fmla="*/ 0 h 164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932" h="1647108">
                <a:moveTo>
                  <a:pt x="274523" y="0"/>
                </a:moveTo>
                <a:lnTo>
                  <a:pt x="1647409" y="0"/>
                </a:lnTo>
                <a:cubicBezTo>
                  <a:pt x="1799024" y="0"/>
                  <a:pt x="1921932" y="122908"/>
                  <a:pt x="1921932" y="274523"/>
                </a:cubicBezTo>
                <a:lnTo>
                  <a:pt x="1921932" y="1372585"/>
                </a:lnTo>
                <a:cubicBezTo>
                  <a:pt x="1921932" y="1524200"/>
                  <a:pt x="1799024" y="1647108"/>
                  <a:pt x="1647409" y="1647108"/>
                </a:cubicBezTo>
                <a:lnTo>
                  <a:pt x="274523" y="1647108"/>
                </a:lnTo>
                <a:cubicBezTo>
                  <a:pt x="122908" y="1647108"/>
                  <a:pt x="0" y="1524200"/>
                  <a:pt x="0" y="1372585"/>
                </a:cubicBezTo>
                <a:lnTo>
                  <a:pt x="0" y="274523"/>
                </a:lnTo>
                <a:cubicBezTo>
                  <a:pt x="0" y="122908"/>
                  <a:pt x="122908" y="0"/>
                  <a:pt x="2745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285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063356E-FADC-1088-F5A7-35E205A15B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155844" y="6198514"/>
            <a:ext cx="3089177" cy="2755529"/>
          </a:xfrm>
          <a:custGeom>
            <a:avLst/>
            <a:gdLst>
              <a:gd name="connsiteX0" fmla="*/ 0 w 2059451"/>
              <a:gd name="connsiteY0" fmla="*/ 0 h 1837019"/>
              <a:gd name="connsiteX1" fmla="*/ 2059451 w 2059451"/>
              <a:gd name="connsiteY1" fmla="*/ 0 h 1837019"/>
              <a:gd name="connsiteX2" fmla="*/ 2059451 w 2059451"/>
              <a:gd name="connsiteY2" fmla="*/ 1837019 h 1837019"/>
              <a:gd name="connsiteX3" fmla="*/ 0 w 2059451"/>
              <a:gd name="connsiteY3" fmla="*/ 1837019 h 18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451" h="1837019">
                <a:moveTo>
                  <a:pt x="0" y="0"/>
                </a:moveTo>
                <a:lnTo>
                  <a:pt x="2059451" y="0"/>
                </a:lnTo>
                <a:lnTo>
                  <a:pt x="2059451" y="1837019"/>
                </a:lnTo>
                <a:lnTo>
                  <a:pt x="0" y="1837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52E3121-4ED5-AF33-49EF-72794FB5F5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55844" y="2772002"/>
            <a:ext cx="3089177" cy="2755529"/>
          </a:xfrm>
          <a:custGeom>
            <a:avLst/>
            <a:gdLst>
              <a:gd name="connsiteX0" fmla="*/ 0 w 2059451"/>
              <a:gd name="connsiteY0" fmla="*/ 0 h 1837019"/>
              <a:gd name="connsiteX1" fmla="*/ 2059451 w 2059451"/>
              <a:gd name="connsiteY1" fmla="*/ 0 h 1837019"/>
              <a:gd name="connsiteX2" fmla="*/ 2059451 w 2059451"/>
              <a:gd name="connsiteY2" fmla="*/ 1837019 h 1837019"/>
              <a:gd name="connsiteX3" fmla="*/ 0 w 2059451"/>
              <a:gd name="connsiteY3" fmla="*/ 1837019 h 18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451" h="1837019">
                <a:moveTo>
                  <a:pt x="0" y="0"/>
                </a:moveTo>
                <a:lnTo>
                  <a:pt x="2059451" y="0"/>
                </a:lnTo>
                <a:lnTo>
                  <a:pt x="2059451" y="1837019"/>
                </a:lnTo>
                <a:lnTo>
                  <a:pt x="0" y="1837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0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D4B55DD6-BA9A-1AB8-B004-02A5741DA9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8288002" cy="51435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4584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4B36E5E-A282-B93F-62AA-31397F7A41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58457"/>
            <a:ext cx="18288000" cy="4152900"/>
          </a:xfrm>
          <a:custGeom>
            <a:avLst/>
            <a:gdLst>
              <a:gd name="connsiteX0" fmla="*/ 0 w 12192000"/>
              <a:gd name="connsiteY0" fmla="*/ 0 h 2768600"/>
              <a:gd name="connsiteX1" fmla="*/ 12192000 w 12192000"/>
              <a:gd name="connsiteY1" fmla="*/ 0 h 2768600"/>
              <a:gd name="connsiteX2" fmla="*/ 12192000 w 12192000"/>
              <a:gd name="connsiteY2" fmla="*/ 2768600 h 2768600"/>
              <a:gd name="connsiteX3" fmla="*/ 0 w 12192000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68600">
                <a:moveTo>
                  <a:pt x="0" y="0"/>
                </a:moveTo>
                <a:lnTo>
                  <a:pt x="12192000" y="0"/>
                </a:lnTo>
                <a:lnTo>
                  <a:pt x="12192000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0259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CC6BB75-1884-8948-2AF5-FE27B167FB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5766901"/>
            <a:ext cx="18288000" cy="4520099"/>
          </a:xfrm>
          <a:custGeom>
            <a:avLst/>
            <a:gdLst>
              <a:gd name="connsiteX0" fmla="*/ 0 w 12192000"/>
              <a:gd name="connsiteY0" fmla="*/ 0 h 2768600"/>
              <a:gd name="connsiteX1" fmla="*/ 12192000 w 12192000"/>
              <a:gd name="connsiteY1" fmla="*/ 0 h 2768600"/>
              <a:gd name="connsiteX2" fmla="*/ 12192000 w 12192000"/>
              <a:gd name="connsiteY2" fmla="*/ 2768600 h 2768600"/>
              <a:gd name="connsiteX3" fmla="*/ 0 w 12192000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68600">
                <a:moveTo>
                  <a:pt x="0" y="0"/>
                </a:moveTo>
                <a:lnTo>
                  <a:pt x="12192000" y="0"/>
                </a:lnTo>
                <a:lnTo>
                  <a:pt x="12192000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8934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94E5EDF-BC68-EE19-86AA-02894141EA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5452113"/>
            <a:ext cx="18288000" cy="4834887"/>
          </a:xfrm>
          <a:custGeom>
            <a:avLst/>
            <a:gdLst>
              <a:gd name="connsiteX0" fmla="*/ 0 w 12192000"/>
              <a:gd name="connsiteY0" fmla="*/ 0 h 2768600"/>
              <a:gd name="connsiteX1" fmla="*/ 12192000 w 12192000"/>
              <a:gd name="connsiteY1" fmla="*/ 0 h 2768600"/>
              <a:gd name="connsiteX2" fmla="*/ 12192000 w 12192000"/>
              <a:gd name="connsiteY2" fmla="*/ 2768600 h 2768600"/>
              <a:gd name="connsiteX3" fmla="*/ 0 w 12192000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68600">
                <a:moveTo>
                  <a:pt x="0" y="0"/>
                </a:moveTo>
                <a:lnTo>
                  <a:pt x="12192000" y="0"/>
                </a:lnTo>
                <a:lnTo>
                  <a:pt x="12192000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7372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2AB5915-96C8-6550-A348-649C1F896E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" y="0"/>
            <a:ext cx="3837710" cy="10282308"/>
          </a:xfrm>
          <a:custGeom>
            <a:avLst/>
            <a:gdLst>
              <a:gd name="connsiteX0" fmla="*/ 0 w 2558473"/>
              <a:gd name="connsiteY0" fmla="*/ 0 h 6854872"/>
              <a:gd name="connsiteX1" fmla="*/ 2558473 w 2558473"/>
              <a:gd name="connsiteY1" fmla="*/ 0 h 6854872"/>
              <a:gd name="connsiteX2" fmla="*/ 2558473 w 2558473"/>
              <a:gd name="connsiteY2" fmla="*/ 6854872 h 6854872"/>
              <a:gd name="connsiteX3" fmla="*/ 0 w 2558473"/>
              <a:gd name="connsiteY3" fmla="*/ 6854872 h 685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473" h="6854872">
                <a:moveTo>
                  <a:pt x="0" y="0"/>
                </a:moveTo>
                <a:lnTo>
                  <a:pt x="2558473" y="0"/>
                </a:lnTo>
                <a:lnTo>
                  <a:pt x="2558473" y="6854872"/>
                </a:lnTo>
                <a:lnTo>
                  <a:pt x="0" y="68548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9601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8528E79-0AF9-906C-32D0-9AB9069272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02179" y="6805457"/>
            <a:ext cx="9939266" cy="3481553"/>
          </a:xfrm>
          <a:custGeom>
            <a:avLst/>
            <a:gdLst>
              <a:gd name="connsiteX0" fmla="*/ 0 w 6626177"/>
              <a:gd name="connsiteY0" fmla="*/ 0 h 2321035"/>
              <a:gd name="connsiteX1" fmla="*/ 6626177 w 6626177"/>
              <a:gd name="connsiteY1" fmla="*/ 0 h 2321035"/>
              <a:gd name="connsiteX2" fmla="*/ 6626177 w 6626177"/>
              <a:gd name="connsiteY2" fmla="*/ 2321035 h 2321035"/>
              <a:gd name="connsiteX3" fmla="*/ 0 w 6626177"/>
              <a:gd name="connsiteY3" fmla="*/ 2321035 h 232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6177" h="2321035">
                <a:moveTo>
                  <a:pt x="0" y="0"/>
                </a:moveTo>
                <a:lnTo>
                  <a:pt x="6626177" y="0"/>
                </a:lnTo>
                <a:lnTo>
                  <a:pt x="6626177" y="2321035"/>
                </a:lnTo>
                <a:lnTo>
                  <a:pt x="0" y="23210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7586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47F653A-B966-5AC2-620A-71D9232011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21171" y="614365"/>
            <a:ext cx="6143625" cy="8243966"/>
          </a:xfrm>
          <a:custGeom>
            <a:avLst/>
            <a:gdLst>
              <a:gd name="connsiteX0" fmla="*/ 0 w 4095750"/>
              <a:gd name="connsiteY0" fmla="*/ 0 h 5495977"/>
              <a:gd name="connsiteX1" fmla="*/ 4095750 w 4095750"/>
              <a:gd name="connsiteY1" fmla="*/ 0 h 5495977"/>
              <a:gd name="connsiteX2" fmla="*/ 4095750 w 4095750"/>
              <a:gd name="connsiteY2" fmla="*/ 5495977 h 5495977"/>
              <a:gd name="connsiteX3" fmla="*/ 0 w 4095750"/>
              <a:gd name="connsiteY3" fmla="*/ 5495977 h 549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5495977">
                <a:moveTo>
                  <a:pt x="0" y="0"/>
                </a:moveTo>
                <a:lnTo>
                  <a:pt x="4095750" y="0"/>
                </a:lnTo>
                <a:lnTo>
                  <a:pt x="4095750" y="5495977"/>
                </a:lnTo>
                <a:lnTo>
                  <a:pt x="0" y="54959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4701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66E5046-A197-4622-3624-416B3B617A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36797" y="0"/>
            <a:ext cx="10908224" cy="9093708"/>
          </a:xfrm>
          <a:custGeom>
            <a:avLst/>
            <a:gdLst>
              <a:gd name="connsiteX0" fmla="*/ 5148171 w 7272149"/>
              <a:gd name="connsiteY0" fmla="*/ 0 h 6062472"/>
              <a:gd name="connsiteX1" fmla="*/ 7272149 w 7272149"/>
              <a:gd name="connsiteY1" fmla="*/ 0 h 6062472"/>
              <a:gd name="connsiteX2" fmla="*/ 7272149 w 7272149"/>
              <a:gd name="connsiteY2" fmla="*/ 5000483 h 6062472"/>
              <a:gd name="connsiteX3" fmla="*/ 6210160 w 7272149"/>
              <a:gd name="connsiteY3" fmla="*/ 6062472 h 6062472"/>
              <a:gd name="connsiteX4" fmla="*/ 5148171 w 7272149"/>
              <a:gd name="connsiteY4" fmla="*/ 5000483 h 6062472"/>
              <a:gd name="connsiteX5" fmla="*/ 2574085 w 7272149"/>
              <a:gd name="connsiteY5" fmla="*/ 0 h 6062472"/>
              <a:gd name="connsiteX6" fmla="*/ 4698063 w 7272149"/>
              <a:gd name="connsiteY6" fmla="*/ 0 h 6062472"/>
              <a:gd name="connsiteX7" fmla="*/ 4698063 w 7272149"/>
              <a:gd name="connsiteY7" fmla="*/ 3638027 h 6062472"/>
              <a:gd name="connsiteX8" fmla="*/ 3636074 w 7272149"/>
              <a:gd name="connsiteY8" fmla="*/ 4700016 h 6062472"/>
              <a:gd name="connsiteX9" fmla="*/ 2574085 w 7272149"/>
              <a:gd name="connsiteY9" fmla="*/ 3638027 h 6062472"/>
              <a:gd name="connsiteX10" fmla="*/ 0 w 7272149"/>
              <a:gd name="connsiteY10" fmla="*/ 0 h 6062472"/>
              <a:gd name="connsiteX11" fmla="*/ 2123978 w 7272149"/>
              <a:gd name="connsiteY11" fmla="*/ 0 h 6062472"/>
              <a:gd name="connsiteX12" fmla="*/ 2123978 w 7272149"/>
              <a:gd name="connsiteY12" fmla="*/ 2623043 h 6062472"/>
              <a:gd name="connsiteX13" fmla="*/ 1061989 w 7272149"/>
              <a:gd name="connsiteY13" fmla="*/ 3685032 h 6062472"/>
              <a:gd name="connsiteX14" fmla="*/ 0 w 7272149"/>
              <a:gd name="connsiteY14" fmla="*/ 2623043 h 606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272149" h="6062472">
                <a:moveTo>
                  <a:pt x="5148171" y="0"/>
                </a:moveTo>
                <a:lnTo>
                  <a:pt x="7272149" y="0"/>
                </a:lnTo>
                <a:lnTo>
                  <a:pt x="7272149" y="5000483"/>
                </a:lnTo>
                <a:cubicBezTo>
                  <a:pt x="7272149" y="5587003"/>
                  <a:pt x="6796680" y="6062472"/>
                  <a:pt x="6210160" y="6062472"/>
                </a:cubicBezTo>
                <a:cubicBezTo>
                  <a:pt x="5623640" y="6062472"/>
                  <a:pt x="5148171" y="5587003"/>
                  <a:pt x="5148171" y="5000483"/>
                </a:cubicBezTo>
                <a:close/>
                <a:moveTo>
                  <a:pt x="2574085" y="0"/>
                </a:moveTo>
                <a:lnTo>
                  <a:pt x="4698063" y="0"/>
                </a:lnTo>
                <a:lnTo>
                  <a:pt x="4698063" y="3638027"/>
                </a:lnTo>
                <a:cubicBezTo>
                  <a:pt x="4698063" y="4224547"/>
                  <a:pt x="4222594" y="4700016"/>
                  <a:pt x="3636074" y="4700016"/>
                </a:cubicBezTo>
                <a:cubicBezTo>
                  <a:pt x="3049554" y="4700016"/>
                  <a:pt x="2574085" y="4224547"/>
                  <a:pt x="2574085" y="3638027"/>
                </a:cubicBezTo>
                <a:close/>
                <a:moveTo>
                  <a:pt x="0" y="0"/>
                </a:moveTo>
                <a:lnTo>
                  <a:pt x="2123978" y="0"/>
                </a:lnTo>
                <a:lnTo>
                  <a:pt x="2123978" y="2623043"/>
                </a:lnTo>
                <a:cubicBezTo>
                  <a:pt x="2123978" y="3209563"/>
                  <a:pt x="1648509" y="3685032"/>
                  <a:pt x="1061989" y="3685032"/>
                </a:cubicBezTo>
                <a:cubicBezTo>
                  <a:pt x="475469" y="3685032"/>
                  <a:pt x="0" y="3209563"/>
                  <a:pt x="0" y="26230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7731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3418591-FBD5-BC7A-86C7-27ADD47FCE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406804" y="6581955"/>
            <a:ext cx="3838217" cy="2881142"/>
          </a:xfrm>
          <a:custGeom>
            <a:avLst/>
            <a:gdLst>
              <a:gd name="connsiteX0" fmla="*/ 0 w 2558811"/>
              <a:gd name="connsiteY0" fmla="*/ 0 h 1920761"/>
              <a:gd name="connsiteX1" fmla="*/ 2558811 w 2558811"/>
              <a:gd name="connsiteY1" fmla="*/ 0 h 1920761"/>
              <a:gd name="connsiteX2" fmla="*/ 2558811 w 2558811"/>
              <a:gd name="connsiteY2" fmla="*/ 1920761 h 1920761"/>
              <a:gd name="connsiteX3" fmla="*/ 0 w 2558811"/>
              <a:gd name="connsiteY3" fmla="*/ 1920761 h 1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811" h="1920761">
                <a:moveTo>
                  <a:pt x="0" y="0"/>
                </a:moveTo>
                <a:lnTo>
                  <a:pt x="2558811" y="0"/>
                </a:lnTo>
                <a:lnTo>
                  <a:pt x="2558811" y="1920761"/>
                </a:lnTo>
                <a:lnTo>
                  <a:pt x="0" y="19207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245DBD0-8A85-30D4-00A9-F34663ED25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10239" y="3199160"/>
            <a:ext cx="3838217" cy="2881142"/>
          </a:xfrm>
          <a:custGeom>
            <a:avLst/>
            <a:gdLst>
              <a:gd name="connsiteX0" fmla="*/ 0 w 2558811"/>
              <a:gd name="connsiteY0" fmla="*/ 0 h 1920761"/>
              <a:gd name="connsiteX1" fmla="*/ 2558811 w 2558811"/>
              <a:gd name="connsiteY1" fmla="*/ 0 h 1920761"/>
              <a:gd name="connsiteX2" fmla="*/ 2558811 w 2558811"/>
              <a:gd name="connsiteY2" fmla="*/ 1920761 h 1920761"/>
              <a:gd name="connsiteX3" fmla="*/ 0 w 2558811"/>
              <a:gd name="connsiteY3" fmla="*/ 1920761 h 1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811" h="1920761">
                <a:moveTo>
                  <a:pt x="0" y="0"/>
                </a:moveTo>
                <a:lnTo>
                  <a:pt x="2558811" y="0"/>
                </a:lnTo>
                <a:lnTo>
                  <a:pt x="2558811" y="1920761"/>
                </a:lnTo>
                <a:lnTo>
                  <a:pt x="0" y="19207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823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37D0CB4-8985-8D13-3866-8DB270D300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563" y="2952752"/>
            <a:ext cx="9392843" cy="5734050"/>
          </a:xfrm>
          <a:custGeom>
            <a:avLst/>
            <a:gdLst>
              <a:gd name="connsiteX0" fmla="*/ 0 w 6261895"/>
              <a:gd name="connsiteY0" fmla="*/ 0 h 3822700"/>
              <a:gd name="connsiteX1" fmla="*/ 6261895 w 6261895"/>
              <a:gd name="connsiteY1" fmla="*/ 0 h 3822700"/>
              <a:gd name="connsiteX2" fmla="*/ 6261895 w 6261895"/>
              <a:gd name="connsiteY2" fmla="*/ 3822700 h 3822700"/>
              <a:gd name="connsiteX3" fmla="*/ 0 w 6261895"/>
              <a:gd name="connsiteY3" fmla="*/ 3822700 h 382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895" h="3822700">
                <a:moveTo>
                  <a:pt x="0" y="0"/>
                </a:moveTo>
                <a:lnTo>
                  <a:pt x="6261895" y="0"/>
                </a:lnTo>
                <a:lnTo>
                  <a:pt x="6261895" y="3822700"/>
                </a:lnTo>
                <a:lnTo>
                  <a:pt x="0" y="3822700"/>
                </a:lnTo>
                <a:close/>
              </a:path>
            </a:pathLst>
          </a:cu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ko-KR" altLang="en-US"/>
            </a:lvl1pPr>
          </a:lstStyle>
          <a:p>
            <a:pPr lvl="0"/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5843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3F4A82F-66F2-4513-41F4-07475522AC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6136" y="1344390"/>
            <a:ext cx="7185170" cy="7598220"/>
          </a:xfrm>
          <a:custGeom>
            <a:avLst/>
            <a:gdLst>
              <a:gd name="connsiteX0" fmla="*/ 0 w 4790113"/>
              <a:gd name="connsiteY0" fmla="*/ 0 h 5065480"/>
              <a:gd name="connsiteX1" fmla="*/ 4790113 w 4790113"/>
              <a:gd name="connsiteY1" fmla="*/ 0 h 5065480"/>
              <a:gd name="connsiteX2" fmla="*/ 4790113 w 4790113"/>
              <a:gd name="connsiteY2" fmla="*/ 5065480 h 5065480"/>
              <a:gd name="connsiteX3" fmla="*/ 0 w 4790113"/>
              <a:gd name="connsiteY3" fmla="*/ 5065480 h 506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113" h="5065480">
                <a:moveTo>
                  <a:pt x="0" y="0"/>
                </a:moveTo>
                <a:lnTo>
                  <a:pt x="4790113" y="0"/>
                </a:lnTo>
                <a:lnTo>
                  <a:pt x="4790113" y="5065480"/>
                </a:lnTo>
                <a:lnTo>
                  <a:pt x="0" y="5065480"/>
                </a:lnTo>
                <a:close/>
              </a:path>
            </a:pathLst>
          </a:cu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7727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1E8210BC-B93D-AA08-CAB7-099A124B8F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549828" y="0"/>
            <a:ext cx="6738173" cy="10287000"/>
          </a:xfrm>
          <a:custGeom>
            <a:avLst/>
            <a:gdLst>
              <a:gd name="connsiteX0" fmla="*/ 0 w 2558811"/>
              <a:gd name="connsiteY0" fmla="*/ 0 h 1920761"/>
              <a:gd name="connsiteX1" fmla="*/ 2558811 w 2558811"/>
              <a:gd name="connsiteY1" fmla="*/ 0 h 1920761"/>
              <a:gd name="connsiteX2" fmla="*/ 2558811 w 2558811"/>
              <a:gd name="connsiteY2" fmla="*/ 1920761 h 1920761"/>
              <a:gd name="connsiteX3" fmla="*/ 0 w 2558811"/>
              <a:gd name="connsiteY3" fmla="*/ 1920761 h 1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811" h="1920761">
                <a:moveTo>
                  <a:pt x="0" y="0"/>
                </a:moveTo>
                <a:lnTo>
                  <a:pt x="2558811" y="0"/>
                </a:lnTo>
                <a:lnTo>
                  <a:pt x="2558811" y="1920761"/>
                </a:lnTo>
                <a:lnTo>
                  <a:pt x="0" y="19207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8475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56117199-5D8F-FFB1-5BEC-DD2CECD2C87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43770" y="3186119"/>
            <a:ext cx="2967881" cy="2966090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72088C9-0D7C-65E9-1346-E717F8959C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43770" y="6306513"/>
            <a:ext cx="2967881" cy="2656523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7DA66ADE-BA6C-F208-7876-8ED7D5C9A0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457680" y="3186122"/>
            <a:ext cx="2967881" cy="5776905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302A0D9E-9AB1-2ED8-B45C-462AFAB848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571591" y="3186122"/>
            <a:ext cx="4716405" cy="5776905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02C0386E-F0C3-7DD3-43D2-7955993DBE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" y="3186119"/>
            <a:ext cx="7195955" cy="5776913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2107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3866B57-5F0C-48F1-4074-9BBD3498E3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0783" y="5346211"/>
            <a:ext cx="2929038" cy="3202979"/>
          </a:xfrm>
          <a:custGeom>
            <a:avLst/>
            <a:gdLst>
              <a:gd name="connsiteX0" fmla="*/ 173704 w 1952692"/>
              <a:gd name="connsiteY0" fmla="*/ 0 h 2135319"/>
              <a:gd name="connsiteX1" fmla="*/ 1782858 w 1952692"/>
              <a:gd name="connsiteY1" fmla="*/ 0 h 2135319"/>
              <a:gd name="connsiteX2" fmla="*/ 1942912 w 1952692"/>
              <a:gd name="connsiteY2" fmla="*/ 106091 h 2135319"/>
              <a:gd name="connsiteX3" fmla="*/ 1952692 w 1952692"/>
              <a:gd name="connsiteY3" fmla="*/ 154535 h 2135319"/>
              <a:gd name="connsiteX4" fmla="*/ 1952692 w 1952692"/>
              <a:gd name="connsiteY4" fmla="*/ 1980784 h 2135319"/>
              <a:gd name="connsiteX5" fmla="*/ 1942912 w 1952692"/>
              <a:gd name="connsiteY5" fmla="*/ 2029229 h 2135319"/>
              <a:gd name="connsiteX6" fmla="*/ 1782858 w 1952692"/>
              <a:gd name="connsiteY6" fmla="*/ 2135319 h 2135319"/>
              <a:gd name="connsiteX7" fmla="*/ 173704 w 1952692"/>
              <a:gd name="connsiteY7" fmla="*/ 2135319 h 2135319"/>
              <a:gd name="connsiteX8" fmla="*/ 0 w 1952692"/>
              <a:gd name="connsiteY8" fmla="*/ 1961615 h 2135319"/>
              <a:gd name="connsiteX9" fmla="*/ 0 w 1952692"/>
              <a:gd name="connsiteY9" fmla="*/ 173704 h 2135319"/>
              <a:gd name="connsiteX10" fmla="*/ 173704 w 1952692"/>
              <a:gd name="connsiteY10" fmla="*/ 0 h 213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2692" h="2135319">
                <a:moveTo>
                  <a:pt x="173704" y="0"/>
                </a:moveTo>
                <a:lnTo>
                  <a:pt x="1782858" y="0"/>
                </a:lnTo>
                <a:cubicBezTo>
                  <a:pt x="1854809" y="0"/>
                  <a:pt x="1916542" y="43746"/>
                  <a:pt x="1942912" y="106091"/>
                </a:cubicBezTo>
                <a:lnTo>
                  <a:pt x="1952692" y="154535"/>
                </a:lnTo>
                <a:lnTo>
                  <a:pt x="1952692" y="1980784"/>
                </a:lnTo>
                <a:lnTo>
                  <a:pt x="1942912" y="2029229"/>
                </a:lnTo>
                <a:cubicBezTo>
                  <a:pt x="1916542" y="2091574"/>
                  <a:pt x="1854809" y="2135319"/>
                  <a:pt x="1782858" y="2135319"/>
                </a:cubicBezTo>
                <a:lnTo>
                  <a:pt x="173704" y="2135319"/>
                </a:lnTo>
                <a:cubicBezTo>
                  <a:pt x="77770" y="2135319"/>
                  <a:pt x="0" y="2057549"/>
                  <a:pt x="0" y="1961615"/>
                </a:cubicBezTo>
                <a:lnTo>
                  <a:pt x="0" y="173704"/>
                </a:lnTo>
                <a:cubicBezTo>
                  <a:pt x="0" y="77770"/>
                  <a:pt x="77770" y="0"/>
                  <a:pt x="1737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4583BEE5-03C7-0A43-DAFB-B365F7D7FF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9700" y="1806324"/>
            <a:ext cx="2944404" cy="6742860"/>
          </a:xfrm>
          <a:custGeom>
            <a:avLst/>
            <a:gdLst>
              <a:gd name="connsiteX0" fmla="*/ 150198 w 1962936"/>
              <a:gd name="connsiteY0" fmla="*/ 0 h 4522016"/>
              <a:gd name="connsiteX1" fmla="*/ 1817800 w 1962936"/>
              <a:gd name="connsiteY1" fmla="*/ 0 h 4522016"/>
              <a:gd name="connsiteX2" fmla="*/ 1956195 w 1962936"/>
              <a:gd name="connsiteY2" fmla="*/ 91734 h 4522016"/>
              <a:gd name="connsiteX3" fmla="*/ 1962936 w 1962936"/>
              <a:gd name="connsiteY3" fmla="*/ 125125 h 4522016"/>
              <a:gd name="connsiteX4" fmla="*/ 1962936 w 1962936"/>
              <a:gd name="connsiteY4" fmla="*/ 4396891 h 4522016"/>
              <a:gd name="connsiteX5" fmla="*/ 1956195 w 1962936"/>
              <a:gd name="connsiteY5" fmla="*/ 4430282 h 4522016"/>
              <a:gd name="connsiteX6" fmla="*/ 1817800 w 1962936"/>
              <a:gd name="connsiteY6" fmla="*/ 4522016 h 4522016"/>
              <a:gd name="connsiteX7" fmla="*/ 150198 w 1962936"/>
              <a:gd name="connsiteY7" fmla="*/ 4522016 h 4522016"/>
              <a:gd name="connsiteX8" fmla="*/ 0 w 1962936"/>
              <a:gd name="connsiteY8" fmla="*/ 4371818 h 4522016"/>
              <a:gd name="connsiteX9" fmla="*/ 0 w 1962936"/>
              <a:gd name="connsiteY9" fmla="*/ 150198 h 4522016"/>
              <a:gd name="connsiteX10" fmla="*/ 150198 w 1962936"/>
              <a:gd name="connsiteY10" fmla="*/ 0 h 452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62936" h="4522016">
                <a:moveTo>
                  <a:pt x="150198" y="0"/>
                </a:moveTo>
                <a:lnTo>
                  <a:pt x="1817800" y="0"/>
                </a:lnTo>
                <a:cubicBezTo>
                  <a:pt x="1880014" y="0"/>
                  <a:pt x="1933394" y="37826"/>
                  <a:pt x="1956195" y="91734"/>
                </a:cubicBezTo>
                <a:lnTo>
                  <a:pt x="1962936" y="125125"/>
                </a:lnTo>
                <a:lnTo>
                  <a:pt x="1962936" y="4396891"/>
                </a:lnTo>
                <a:lnTo>
                  <a:pt x="1956195" y="4430282"/>
                </a:lnTo>
                <a:cubicBezTo>
                  <a:pt x="1933394" y="4484190"/>
                  <a:pt x="1880014" y="4522016"/>
                  <a:pt x="1817800" y="4522016"/>
                </a:cubicBezTo>
                <a:lnTo>
                  <a:pt x="150198" y="4522016"/>
                </a:lnTo>
                <a:cubicBezTo>
                  <a:pt x="67246" y="4522016"/>
                  <a:pt x="0" y="4454770"/>
                  <a:pt x="0" y="4371818"/>
                </a:cubicBezTo>
                <a:lnTo>
                  <a:pt x="0" y="150198"/>
                </a:lnTo>
                <a:cubicBezTo>
                  <a:pt x="0" y="67246"/>
                  <a:pt x="67246" y="0"/>
                  <a:pt x="1501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920D0E8-F0B1-5DA3-AE8C-FAD26E1167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0783" y="1806324"/>
            <a:ext cx="2927250" cy="3202979"/>
          </a:xfrm>
          <a:custGeom>
            <a:avLst/>
            <a:gdLst>
              <a:gd name="connsiteX0" fmla="*/ 173699 w 1951500"/>
              <a:gd name="connsiteY0" fmla="*/ 0 h 2135319"/>
              <a:gd name="connsiteX1" fmla="*/ 1782863 w 1951500"/>
              <a:gd name="connsiteY1" fmla="*/ 0 h 2135319"/>
              <a:gd name="connsiteX2" fmla="*/ 1850472 w 1951500"/>
              <a:gd name="connsiteY2" fmla="*/ 13650 h 2135319"/>
              <a:gd name="connsiteX3" fmla="*/ 1942912 w 1951500"/>
              <a:gd name="connsiteY3" fmla="*/ 106090 h 2135319"/>
              <a:gd name="connsiteX4" fmla="*/ 1951500 w 1951500"/>
              <a:gd name="connsiteY4" fmla="*/ 148630 h 2135319"/>
              <a:gd name="connsiteX5" fmla="*/ 1951500 w 1951500"/>
              <a:gd name="connsiteY5" fmla="*/ 1986688 h 2135319"/>
              <a:gd name="connsiteX6" fmla="*/ 1942912 w 1951500"/>
              <a:gd name="connsiteY6" fmla="*/ 2029229 h 2135319"/>
              <a:gd name="connsiteX7" fmla="*/ 1782858 w 1951500"/>
              <a:gd name="connsiteY7" fmla="*/ 2135319 h 2135319"/>
              <a:gd name="connsiteX8" fmla="*/ 173704 w 1951500"/>
              <a:gd name="connsiteY8" fmla="*/ 2135319 h 2135319"/>
              <a:gd name="connsiteX9" fmla="*/ 0 w 1951500"/>
              <a:gd name="connsiteY9" fmla="*/ 1961615 h 2135319"/>
              <a:gd name="connsiteX10" fmla="*/ 0 w 1951500"/>
              <a:gd name="connsiteY10" fmla="*/ 173703 h 2135319"/>
              <a:gd name="connsiteX11" fmla="*/ 106091 w 1951500"/>
              <a:gd name="connsiteY11" fmla="*/ 13650 h 213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51500" h="2135319">
                <a:moveTo>
                  <a:pt x="173699" y="0"/>
                </a:moveTo>
                <a:lnTo>
                  <a:pt x="1782863" y="0"/>
                </a:lnTo>
                <a:lnTo>
                  <a:pt x="1850472" y="13650"/>
                </a:lnTo>
                <a:cubicBezTo>
                  <a:pt x="1892035" y="31229"/>
                  <a:pt x="1925332" y="64526"/>
                  <a:pt x="1942912" y="106090"/>
                </a:cubicBezTo>
                <a:lnTo>
                  <a:pt x="1951500" y="148630"/>
                </a:lnTo>
                <a:lnTo>
                  <a:pt x="1951500" y="1986688"/>
                </a:lnTo>
                <a:lnTo>
                  <a:pt x="1942912" y="2029229"/>
                </a:lnTo>
                <a:cubicBezTo>
                  <a:pt x="1916542" y="2091573"/>
                  <a:pt x="1854809" y="2135319"/>
                  <a:pt x="1782858" y="2135319"/>
                </a:cubicBezTo>
                <a:lnTo>
                  <a:pt x="173704" y="2135319"/>
                </a:lnTo>
                <a:cubicBezTo>
                  <a:pt x="77770" y="2135319"/>
                  <a:pt x="0" y="2057549"/>
                  <a:pt x="0" y="1961615"/>
                </a:cubicBezTo>
                <a:lnTo>
                  <a:pt x="0" y="173703"/>
                </a:lnTo>
                <a:cubicBezTo>
                  <a:pt x="0" y="101753"/>
                  <a:pt x="43746" y="40019"/>
                  <a:pt x="106091" y="1365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6730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5870A47-E61C-5FE0-7019-F7F1E39FD7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2988" y="1280871"/>
            <a:ext cx="7035684" cy="9006129"/>
          </a:xfrm>
          <a:custGeom>
            <a:avLst/>
            <a:gdLst>
              <a:gd name="connsiteX0" fmla="*/ 0 w 4690456"/>
              <a:gd name="connsiteY0" fmla="*/ 0 h 6004086"/>
              <a:gd name="connsiteX1" fmla="*/ 4690456 w 4690456"/>
              <a:gd name="connsiteY1" fmla="*/ 0 h 6004086"/>
              <a:gd name="connsiteX2" fmla="*/ 4690456 w 4690456"/>
              <a:gd name="connsiteY2" fmla="*/ 6004086 h 6004086"/>
              <a:gd name="connsiteX3" fmla="*/ 0 w 4690456"/>
              <a:gd name="connsiteY3" fmla="*/ 6004086 h 6004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0456" h="6004086">
                <a:moveTo>
                  <a:pt x="0" y="0"/>
                </a:moveTo>
                <a:lnTo>
                  <a:pt x="4690456" y="0"/>
                </a:lnTo>
                <a:lnTo>
                  <a:pt x="4690456" y="6004086"/>
                </a:lnTo>
                <a:lnTo>
                  <a:pt x="0" y="6004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580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B259AB9D-FEA3-1762-F62F-A1F9710D60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" y="6172202"/>
            <a:ext cx="3641273" cy="4114787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494DFDE5-7F2B-8939-7548-7C6B3EB7BAE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02534" y="14"/>
            <a:ext cx="3641273" cy="4114788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8B3C05C4-6496-D937-2182-3CF6101FE7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02536" y="4392377"/>
            <a:ext cx="3641273" cy="5894613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6C154164-33A3-D5F3-FA10-3F1C566FA31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805066" y="7721375"/>
            <a:ext cx="3641273" cy="2565615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33AF3170-68F9-18C0-C724-580B412D2D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5066" y="14"/>
            <a:ext cx="3641273" cy="7443774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C62381BD-6F20-63D7-A0F5-D6C55C78A4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" y="13"/>
            <a:ext cx="3641273" cy="5894615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8658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537C708-E1DB-9EB0-0E2A-23396D69BF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42991" y="2000115"/>
            <a:ext cx="6394782" cy="6394782"/>
          </a:xfrm>
          <a:custGeom>
            <a:avLst/>
            <a:gdLst>
              <a:gd name="connsiteX0" fmla="*/ 2131594 w 4263188"/>
              <a:gd name="connsiteY0" fmla="*/ 0 h 4263188"/>
              <a:gd name="connsiteX1" fmla="*/ 4263188 w 4263188"/>
              <a:gd name="connsiteY1" fmla="*/ 2131594 h 4263188"/>
              <a:gd name="connsiteX2" fmla="*/ 2131594 w 4263188"/>
              <a:gd name="connsiteY2" fmla="*/ 4263188 h 4263188"/>
              <a:gd name="connsiteX3" fmla="*/ 0 w 4263188"/>
              <a:gd name="connsiteY3" fmla="*/ 2131594 h 4263188"/>
              <a:gd name="connsiteX4" fmla="*/ 2131594 w 4263188"/>
              <a:gd name="connsiteY4" fmla="*/ 0 h 426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188" h="4263188">
                <a:moveTo>
                  <a:pt x="2131594" y="0"/>
                </a:moveTo>
                <a:cubicBezTo>
                  <a:pt x="3308841" y="0"/>
                  <a:pt x="4263188" y="954347"/>
                  <a:pt x="4263188" y="2131594"/>
                </a:cubicBezTo>
                <a:cubicBezTo>
                  <a:pt x="4263188" y="3308841"/>
                  <a:pt x="3308841" y="4263188"/>
                  <a:pt x="2131594" y="4263188"/>
                </a:cubicBezTo>
                <a:cubicBezTo>
                  <a:pt x="954347" y="4263188"/>
                  <a:pt x="0" y="3308841"/>
                  <a:pt x="0" y="2131594"/>
                </a:cubicBezTo>
                <a:cubicBezTo>
                  <a:pt x="0" y="954347"/>
                  <a:pt x="954347" y="0"/>
                  <a:pt x="21315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786890-B5F5-CD46-2D35-AD77D49F8A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781550" cy="1027985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0270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1AB5556-3773-ED6E-4E08-C7FEF158EF4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68132" y="3363363"/>
            <a:ext cx="3469482" cy="3469482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3A61A01F-5E1F-573D-278A-2833D45EA80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644615" y="3363363"/>
            <a:ext cx="3469482" cy="3469482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065DACAE-0026-A41C-532D-D6BADA4442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91647" y="3363363"/>
            <a:ext cx="3469482" cy="3469482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7515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A4A9DBA-10C0-700A-87CC-07FBF69ADE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680032" y="0"/>
            <a:ext cx="6607968" cy="10287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280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AFA07205-D80F-8F8E-37FD-CF126A8069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566" y="3819258"/>
            <a:ext cx="6806456" cy="5218632"/>
          </a:xfrm>
          <a:custGeom>
            <a:avLst/>
            <a:gdLst>
              <a:gd name="connsiteX0" fmla="*/ 0 w 4537637"/>
              <a:gd name="connsiteY0" fmla="*/ 0 h 3479088"/>
              <a:gd name="connsiteX1" fmla="*/ 4537637 w 4537637"/>
              <a:gd name="connsiteY1" fmla="*/ 0 h 3479088"/>
              <a:gd name="connsiteX2" fmla="*/ 4537637 w 4537637"/>
              <a:gd name="connsiteY2" fmla="*/ 3479088 h 3479088"/>
              <a:gd name="connsiteX3" fmla="*/ 0 w 4537637"/>
              <a:gd name="connsiteY3" fmla="*/ 3479088 h 347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7637" h="3479088">
                <a:moveTo>
                  <a:pt x="0" y="0"/>
                </a:moveTo>
                <a:lnTo>
                  <a:pt x="4537637" y="0"/>
                </a:lnTo>
                <a:lnTo>
                  <a:pt x="4537637" y="3479088"/>
                </a:lnTo>
                <a:lnTo>
                  <a:pt x="0" y="3479088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5192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678A6DAB-D492-0DFD-51D8-B9A651EF12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21555" y="2111486"/>
            <a:ext cx="3417159" cy="7161197"/>
          </a:xfrm>
          <a:custGeom>
            <a:avLst/>
            <a:gdLst>
              <a:gd name="connsiteX0" fmla="*/ 164593 w 2278106"/>
              <a:gd name="connsiteY0" fmla="*/ 0 h 4774131"/>
              <a:gd name="connsiteX1" fmla="*/ 2113513 w 2278106"/>
              <a:gd name="connsiteY1" fmla="*/ 0 h 4774131"/>
              <a:gd name="connsiteX2" fmla="*/ 2278106 w 2278106"/>
              <a:gd name="connsiteY2" fmla="*/ 164593 h 4774131"/>
              <a:gd name="connsiteX3" fmla="*/ 2278106 w 2278106"/>
              <a:gd name="connsiteY3" fmla="*/ 4609538 h 4774131"/>
              <a:gd name="connsiteX4" fmla="*/ 2113513 w 2278106"/>
              <a:gd name="connsiteY4" fmla="*/ 4774131 h 4774131"/>
              <a:gd name="connsiteX5" fmla="*/ 164593 w 2278106"/>
              <a:gd name="connsiteY5" fmla="*/ 4774131 h 4774131"/>
              <a:gd name="connsiteX6" fmla="*/ 0 w 2278106"/>
              <a:gd name="connsiteY6" fmla="*/ 4609538 h 4774131"/>
              <a:gd name="connsiteX7" fmla="*/ 0 w 2278106"/>
              <a:gd name="connsiteY7" fmla="*/ 164593 h 4774131"/>
              <a:gd name="connsiteX8" fmla="*/ 164593 w 2278106"/>
              <a:gd name="connsiteY8" fmla="*/ 0 h 477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8106" h="4774131">
                <a:moveTo>
                  <a:pt x="164593" y="0"/>
                </a:moveTo>
                <a:lnTo>
                  <a:pt x="2113513" y="0"/>
                </a:lnTo>
                <a:cubicBezTo>
                  <a:pt x="2204415" y="0"/>
                  <a:pt x="2278106" y="73691"/>
                  <a:pt x="2278106" y="164593"/>
                </a:cubicBezTo>
                <a:lnTo>
                  <a:pt x="2278106" y="4609538"/>
                </a:lnTo>
                <a:cubicBezTo>
                  <a:pt x="2278106" y="4700440"/>
                  <a:pt x="2204415" y="4774131"/>
                  <a:pt x="2113513" y="4774131"/>
                </a:cubicBezTo>
                <a:lnTo>
                  <a:pt x="164593" y="4774131"/>
                </a:lnTo>
                <a:cubicBezTo>
                  <a:pt x="73691" y="4774131"/>
                  <a:pt x="0" y="4700440"/>
                  <a:pt x="0" y="4609538"/>
                </a:cubicBezTo>
                <a:lnTo>
                  <a:pt x="0" y="164593"/>
                </a:lnTo>
                <a:cubicBezTo>
                  <a:pt x="0" y="73691"/>
                  <a:pt x="73691" y="0"/>
                  <a:pt x="1645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6024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6E6DD39-9C5A-4CBB-7A74-543D1FA3D3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98234" y="3038130"/>
            <a:ext cx="6343652" cy="4101192"/>
          </a:xfrm>
          <a:custGeom>
            <a:avLst/>
            <a:gdLst>
              <a:gd name="connsiteX0" fmla="*/ 0 w 4229101"/>
              <a:gd name="connsiteY0" fmla="*/ 0 h 2734128"/>
              <a:gd name="connsiteX1" fmla="*/ 4229101 w 4229101"/>
              <a:gd name="connsiteY1" fmla="*/ 0 h 2734128"/>
              <a:gd name="connsiteX2" fmla="*/ 4229101 w 4229101"/>
              <a:gd name="connsiteY2" fmla="*/ 2734128 h 2734128"/>
              <a:gd name="connsiteX3" fmla="*/ 0 w 4229101"/>
              <a:gd name="connsiteY3" fmla="*/ 2734128 h 273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9101" h="2734128">
                <a:moveTo>
                  <a:pt x="0" y="0"/>
                </a:moveTo>
                <a:lnTo>
                  <a:pt x="4229101" y="0"/>
                </a:lnTo>
                <a:lnTo>
                  <a:pt x="4229101" y="2734128"/>
                </a:lnTo>
                <a:lnTo>
                  <a:pt x="0" y="27341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6850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D84E139-A865-1C3D-7B7E-BCC3406B1C2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47394" y="1809946"/>
            <a:ext cx="7282206" cy="4122938"/>
          </a:xfrm>
          <a:custGeom>
            <a:avLst/>
            <a:gdLst>
              <a:gd name="connsiteX0" fmla="*/ 0 w 4854804"/>
              <a:gd name="connsiteY0" fmla="*/ 0 h 2724346"/>
              <a:gd name="connsiteX1" fmla="*/ 4854804 w 4854804"/>
              <a:gd name="connsiteY1" fmla="*/ 0 h 2724346"/>
              <a:gd name="connsiteX2" fmla="*/ 4854804 w 4854804"/>
              <a:gd name="connsiteY2" fmla="*/ 2724346 h 2724346"/>
              <a:gd name="connsiteX3" fmla="*/ 0 w 4854804"/>
              <a:gd name="connsiteY3" fmla="*/ 2724346 h 272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804" h="2724346">
                <a:moveTo>
                  <a:pt x="0" y="0"/>
                </a:moveTo>
                <a:lnTo>
                  <a:pt x="4854804" y="0"/>
                </a:lnTo>
                <a:lnTo>
                  <a:pt x="4854804" y="2724346"/>
                </a:lnTo>
                <a:lnTo>
                  <a:pt x="0" y="27243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380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43DEC2F-E806-C401-8192-273EC50AB5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22784" y="3051246"/>
            <a:ext cx="5502123" cy="3560460"/>
          </a:xfrm>
          <a:custGeom>
            <a:avLst/>
            <a:gdLst>
              <a:gd name="connsiteX0" fmla="*/ 0 w 3721297"/>
              <a:gd name="connsiteY0" fmla="*/ 0 h 2408075"/>
              <a:gd name="connsiteX1" fmla="*/ 3721297 w 3721297"/>
              <a:gd name="connsiteY1" fmla="*/ 0 h 2408075"/>
              <a:gd name="connsiteX2" fmla="*/ 3721297 w 3721297"/>
              <a:gd name="connsiteY2" fmla="*/ 2408075 h 2408075"/>
              <a:gd name="connsiteX3" fmla="*/ 0 w 3721297"/>
              <a:gd name="connsiteY3" fmla="*/ 2408075 h 24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1297" h="2408075">
                <a:moveTo>
                  <a:pt x="0" y="0"/>
                </a:moveTo>
                <a:lnTo>
                  <a:pt x="3721297" y="0"/>
                </a:lnTo>
                <a:lnTo>
                  <a:pt x="3721297" y="2408075"/>
                </a:lnTo>
                <a:lnTo>
                  <a:pt x="0" y="24080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5455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CB3AF18-012E-C332-BAF3-C301A201B6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29700" y="3333751"/>
            <a:ext cx="6124575" cy="3915704"/>
          </a:xfrm>
          <a:custGeom>
            <a:avLst/>
            <a:gdLst>
              <a:gd name="connsiteX0" fmla="*/ 0 w 4083050"/>
              <a:gd name="connsiteY0" fmla="*/ 0 h 2610469"/>
              <a:gd name="connsiteX1" fmla="*/ 4083050 w 4083050"/>
              <a:gd name="connsiteY1" fmla="*/ 0 h 2610469"/>
              <a:gd name="connsiteX2" fmla="*/ 4083050 w 4083050"/>
              <a:gd name="connsiteY2" fmla="*/ 2610469 h 2610469"/>
              <a:gd name="connsiteX3" fmla="*/ 0 w 4083050"/>
              <a:gd name="connsiteY3" fmla="*/ 2610469 h 261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3050" h="2610469">
                <a:moveTo>
                  <a:pt x="0" y="0"/>
                </a:moveTo>
                <a:lnTo>
                  <a:pt x="4083050" y="0"/>
                </a:lnTo>
                <a:lnTo>
                  <a:pt x="4083050" y="2610469"/>
                </a:lnTo>
                <a:lnTo>
                  <a:pt x="0" y="26104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92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035E689-93A3-11AE-89F2-E919C1BB70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36045" y="3157538"/>
            <a:ext cx="4937690" cy="3131156"/>
          </a:xfrm>
          <a:custGeom>
            <a:avLst/>
            <a:gdLst>
              <a:gd name="connsiteX0" fmla="*/ 0 w 3306985"/>
              <a:gd name="connsiteY0" fmla="*/ 0 h 2139971"/>
              <a:gd name="connsiteX1" fmla="*/ 3306985 w 3306985"/>
              <a:gd name="connsiteY1" fmla="*/ 0 h 2139971"/>
              <a:gd name="connsiteX2" fmla="*/ 3306985 w 3306985"/>
              <a:gd name="connsiteY2" fmla="*/ 2139971 h 2139971"/>
              <a:gd name="connsiteX3" fmla="*/ 0 w 3306985"/>
              <a:gd name="connsiteY3" fmla="*/ 2139971 h 2139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6985" h="2139971">
                <a:moveTo>
                  <a:pt x="0" y="0"/>
                </a:moveTo>
                <a:lnTo>
                  <a:pt x="3306985" y="0"/>
                </a:lnTo>
                <a:lnTo>
                  <a:pt x="3306985" y="2139971"/>
                </a:lnTo>
                <a:lnTo>
                  <a:pt x="0" y="21399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2D92AC59-6444-3E69-045B-9C837CABD1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14271" y="3177539"/>
            <a:ext cx="4910541" cy="3108962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0114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51735CB-180F-D27B-16F8-8C2DA5E8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01313" y="2348208"/>
            <a:ext cx="6443664" cy="3681117"/>
          </a:xfrm>
          <a:custGeom>
            <a:avLst/>
            <a:gdLst>
              <a:gd name="connsiteX0" fmla="*/ 0 w 4295776"/>
              <a:gd name="connsiteY0" fmla="*/ 0 h 2454078"/>
              <a:gd name="connsiteX1" fmla="*/ 4295776 w 4295776"/>
              <a:gd name="connsiteY1" fmla="*/ 0 h 2454078"/>
              <a:gd name="connsiteX2" fmla="*/ 4295776 w 4295776"/>
              <a:gd name="connsiteY2" fmla="*/ 2454078 h 2454078"/>
              <a:gd name="connsiteX3" fmla="*/ 0 w 4295776"/>
              <a:gd name="connsiteY3" fmla="*/ 2454078 h 2454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5776" h="2454078">
                <a:moveTo>
                  <a:pt x="0" y="0"/>
                </a:moveTo>
                <a:lnTo>
                  <a:pt x="4295776" y="0"/>
                </a:lnTo>
                <a:lnTo>
                  <a:pt x="4295776" y="2454078"/>
                </a:lnTo>
                <a:lnTo>
                  <a:pt x="0" y="24540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5803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A0C60DCF-F17F-4BC6-D145-9243B09AA9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73" y="-11550"/>
            <a:ext cx="18279855" cy="4208022"/>
          </a:xfrm>
          <a:custGeom>
            <a:avLst/>
            <a:gdLst>
              <a:gd name="connsiteX0" fmla="*/ 0 w 12186570"/>
              <a:gd name="connsiteY0" fmla="*/ 0 h 2805348"/>
              <a:gd name="connsiteX1" fmla="*/ 12186570 w 12186570"/>
              <a:gd name="connsiteY1" fmla="*/ 0 h 2805348"/>
              <a:gd name="connsiteX2" fmla="*/ 12186570 w 12186570"/>
              <a:gd name="connsiteY2" fmla="*/ 2805348 h 2805348"/>
              <a:gd name="connsiteX3" fmla="*/ 0 w 12186570"/>
              <a:gd name="connsiteY3" fmla="*/ 2805348 h 2805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6570" h="2805348">
                <a:moveTo>
                  <a:pt x="0" y="0"/>
                </a:moveTo>
                <a:lnTo>
                  <a:pt x="12186570" y="0"/>
                </a:lnTo>
                <a:lnTo>
                  <a:pt x="12186570" y="2805348"/>
                </a:lnTo>
                <a:lnTo>
                  <a:pt x="0" y="28053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그림 개체 틀 5">
            <a:extLst>
              <a:ext uri="{FF2B5EF4-FFF2-40B4-BE49-F238E27FC236}">
                <a16:creationId xmlns:a16="http://schemas.microsoft.com/office/drawing/2014/main" id="{DCE32D8C-DC3E-683C-6CFF-E6375852101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914180" y="2548889"/>
            <a:ext cx="8636712" cy="5510321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0075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6551DA02-9B82-B44F-5769-D8AB681960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42793" y="2786852"/>
            <a:ext cx="7066347" cy="4572677"/>
          </a:xfrm>
          <a:custGeom>
            <a:avLst/>
            <a:gdLst>
              <a:gd name="connsiteX0" fmla="*/ 0 w 4710898"/>
              <a:gd name="connsiteY0" fmla="*/ 0 h 3048451"/>
              <a:gd name="connsiteX1" fmla="*/ 4710898 w 4710898"/>
              <a:gd name="connsiteY1" fmla="*/ 0 h 3048451"/>
              <a:gd name="connsiteX2" fmla="*/ 4710898 w 4710898"/>
              <a:gd name="connsiteY2" fmla="*/ 3048451 h 3048451"/>
              <a:gd name="connsiteX3" fmla="*/ 0 w 4710898"/>
              <a:gd name="connsiteY3" fmla="*/ 3048451 h 304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0898" h="3048451">
                <a:moveTo>
                  <a:pt x="0" y="0"/>
                </a:moveTo>
                <a:lnTo>
                  <a:pt x="4710898" y="0"/>
                </a:lnTo>
                <a:lnTo>
                  <a:pt x="4710898" y="3048451"/>
                </a:lnTo>
                <a:lnTo>
                  <a:pt x="0" y="304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CF05D00-6074-77E9-7A5D-57EE3ED41A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3433" y="3123934"/>
            <a:ext cx="2118278" cy="4439186"/>
          </a:xfrm>
          <a:prstGeom prst="roundRect">
            <a:avLst>
              <a:gd name="adj" fmla="val 6775"/>
            </a:avLst>
          </a:pr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67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3F01101-DAEF-4FCC-3FBC-3045557D45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71081" y="2547115"/>
            <a:ext cx="2459598" cy="5154476"/>
          </a:xfrm>
          <a:custGeom>
            <a:avLst/>
            <a:gdLst>
              <a:gd name="connsiteX0" fmla="*/ 118471 w 1639732"/>
              <a:gd name="connsiteY0" fmla="*/ 0 h 3436317"/>
              <a:gd name="connsiteX1" fmla="*/ 1521261 w 1639732"/>
              <a:gd name="connsiteY1" fmla="*/ 0 h 3436317"/>
              <a:gd name="connsiteX2" fmla="*/ 1639732 w 1639732"/>
              <a:gd name="connsiteY2" fmla="*/ 118471 h 3436317"/>
              <a:gd name="connsiteX3" fmla="*/ 1639732 w 1639732"/>
              <a:gd name="connsiteY3" fmla="*/ 3317846 h 3436317"/>
              <a:gd name="connsiteX4" fmla="*/ 1521261 w 1639732"/>
              <a:gd name="connsiteY4" fmla="*/ 3436317 h 3436317"/>
              <a:gd name="connsiteX5" fmla="*/ 118471 w 1639732"/>
              <a:gd name="connsiteY5" fmla="*/ 3436317 h 3436317"/>
              <a:gd name="connsiteX6" fmla="*/ 0 w 1639732"/>
              <a:gd name="connsiteY6" fmla="*/ 3317846 h 3436317"/>
              <a:gd name="connsiteX7" fmla="*/ 0 w 1639732"/>
              <a:gd name="connsiteY7" fmla="*/ 118471 h 3436317"/>
              <a:gd name="connsiteX8" fmla="*/ 118471 w 1639732"/>
              <a:gd name="connsiteY8" fmla="*/ 0 h 3436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9732" h="3436317">
                <a:moveTo>
                  <a:pt x="118471" y="0"/>
                </a:moveTo>
                <a:lnTo>
                  <a:pt x="1521261" y="0"/>
                </a:lnTo>
                <a:cubicBezTo>
                  <a:pt x="1586691" y="0"/>
                  <a:pt x="1639732" y="53041"/>
                  <a:pt x="1639732" y="118471"/>
                </a:cubicBezTo>
                <a:lnTo>
                  <a:pt x="1639732" y="3317846"/>
                </a:lnTo>
                <a:cubicBezTo>
                  <a:pt x="1639732" y="3383276"/>
                  <a:pt x="1586691" y="3436317"/>
                  <a:pt x="1521261" y="3436317"/>
                </a:cubicBezTo>
                <a:lnTo>
                  <a:pt x="118471" y="3436317"/>
                </a:lnTo>
                <a:cubicBezTo>
                  <a:pt x="53041" y="3436317"/>
                  <a:pt x="0" y="3383276"/>
                  <a:pt x="0" y="3317846"/>
                </a:cubicBezTo>
                <a:lnTo>
                  <a:pt x="0" y="118471"/>
                </a:lnTo>
                <a:cubicBezTo>
                  <a:pt x="0" y="53041"/>
                  <a:pt x="53041" y="0"/>
                  <a:pt x="1184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0B3A725E-5B18-2259-F55A-9E5AE02F16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578978" y="2547115"/>
            <a:ext cx="2459598" cy="5154476"/>
          </a:xfrm>
          <a:custGeom>
            <a:avLst/>
            <a:gdLst>
              <a:gd name="connsiteX0" fmla="*/ 118471 w 1639732"/>
              <a:gd name="connsiteY0" fmla="*/ 0 h 3436317"/>
              <a:gd name="connsiteX1" fmla="*/ 1521261 w 1639732"/>
              <a:gd name="connsiteY1" fmla="*/ 0 h 3436317"/>
              <a:gd name="connsiteX2" fmla="*/ 1639732 w 1639732"/>
              <a:gd name="connsiteY2" fmla="*/ 118471 h 3436317"/>
              <a:gd name="connsiteX3" fmla="*/ 1639732 w 1639732"/>
              <a:gd name="connsiteY3" fmla="*/ 3317846 h 3436317"/>
              <a:gd name="connsiteX4" fmla="*/ 1521261 w 1639732"/>
              <a:gd name="connsiteY4" fmla="*/ 3436317 h 3436317"/>
              <a:gd name="connsiteX5" fmla="*/ 118471 w 1639732"/>
              <a:gd name="connsiteY5" fmla="*/ 3436317 h 3436317"/>
              <a:gd name="connsiteX6" fmla="*/ 0 w 1639732"/>
              <a:gd name="connsiteY6" fmla="*/ 3317846 h 3436317"/>
              <a:gd name="connsiteX7" fmla="*/ 0 w 1639732"/>
              <a:gd name="connsiteY7" fmla="*/ 118471 h 3436317"/>
              <a:gd name="connsiteX8" fmla="*/ 118471 w 1639732"/>
              <a:gd name="connsiteY8" fmla="*/ 0 h 3436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9732" h="3436317">
                <a:moveTo>
                  <a:pt x="118471" y="0"/>
                </a:moveTo>
                <a:lnTo>
                  <a:pt x="1521261" y="0"/>
                </a:lnTo>
                <a:cubicBezTo>
                  <a:pt x="1586691" y="0"/>
                  <a:pt x="1639732" y="53041"/>
                  <a:pt x="1639732" y="118471"/>
                </a:cubicBezTo>
                <a:lnTo>
                  <a:pt x="1639732" y="3317846"/>
                </a:lnTo>
                <a:cubicBezTo>
                  <a:pt x="1639732" y="3383276"/>
                  <a:pt x="1586691" y="3436317"/>
                  <a:pt x="1521261" y="3436317"/>
                </a:cubicBezTo>
                <a:lnTo>
                  <a:pt x="118471" y="3436317"/>
                </a:lnTo>
                <a:cubicBezTo>
                  <a:pt x="53041" y="3436317"/>
                  <a:pt x="0" y="3383276"/>
                  <a:pt x="0" y="3317846"/>
                </a:cubicBezTo>
                <a:lnTo>
                  <a:pt x="0" y="118471"/>
                </a:lnTo>
                <a:cubicBezTo>
                  <a:pt x="0" y="53041"/>
                  <a:pt x="53041" y="0"/>
                  <a:pt x="1184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1520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188073DB-93B2-9560-2A48-758D66C0E7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7760" y="3119866"/>
            <a:ext cx="8470134" cy="5594879"/>
          </a:xfrm>
          <a:custGeom>
            <a:avLst/>
            <a:gdLst>
              <a:gd name="connsiteX0" fmla="*/ 0 w 5646756"/>
              <a:gd name="connsiteY0" fmla="*/ 0 h 3729919"/>
              <a:gd name="connsiteX1" fmla="*/ 5646756 w 5646756"/>
              <a:gd name="connsiteY1" fmla="*/ 0 h 3729919"/>
              <a:gd name="connsiteX2" fmla="*/ 5646756 w 5646756"/>
              <a:gd name="connsiteY2" fmla="*/ 3729919 h 3729919"/>
              <a:gd name="connsiteX3" fmla="*/ 0 w 5646756"/>
              <a:gd name="connsiteY3" fmla="*/ 3729919 h 372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6756" h="3729919">
                <a:moveTo>
                  <a:pt x="0" y="0"/>
                </a:moveTo>
                <a:lnTo>
                  <a:pt x="5646756" y="0"/>
                </a:lnTo>
                <a:lnTo>
                  <a:pt x="5646756" y="3729919"/>
                </a:lnTo>
                <a:lnTo>
                  <a:pt x="0" y="37299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764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B88B130-BDD8-F6C8-D8CB-329AFECE3C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0" y="0"/>
            <a:ext cx="6858000" cy="10287000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00759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533466F4-BA06-CA66-FD02-97B43DD269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76265" y="3133727"/>
            <a:ext cx="3223649" cy="36576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476D7022-5A63-A1C5-0B8F-7E19456976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88086" y="3133727"/>
            <a:ext cx="3223649" cy="36576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661841DD-9DD3-6C35-9677-3B4C593D9B6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699907" y="3133727"/>
            <a:ext cx="3223649" cy="36576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6F43F46-A014-3B0A-A66A-215313C251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64446" y="3133727"/>
            <a:ext cx="3223649" cy="36576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4264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E8ECD94-1673-9D35-763A-AF8EC7377F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51594" y="1128973"/>
            <a:ext cx="3930809" cy="8029055"/>
          </a:xfrm>
          <a:custGeom>
            <a:avLst/>
            <a:gdLst>
              <a:gd name="connsiteX0" fmla="*/ 306760 w 2620539"/>
              <a:gd name="connsiteY0" fmla="*/ 0 h 5352703"/>
              <a:gd name="connsiteX1" fmla="*/ 2313779 w 2620539"/>
              <a:gd name="connsiteY1" fmla="*/ 0 h 5352703"/>
              <a:gd name="connsiteX2" fmla="*/ 2620539 w 2620539"/>
              <a:gd name="connsiteY2" fmla="*/ 306760 h 5352703"/>
              <a:gd name="connsiteX3" fmla="*/ 2620539 w 2620539"/>
              <a:gd name="connsiteY3" fmla="*/ 5045943 h 5352703"/>
              <a:gd name="connsiteX4" fmla="*/ 2313779 w 2620539"/>
              <a:gd name="connsiteY4" fmla="*/ 5352703 h 5352703"/>
              <a:gd name="connsiteX5" fmla="*/ 306760 w 2620539"/>
              <a:gd name="connsiteY5" fmla="*/ 5352703 h 5352703"/>
              <a:gd name="connsiteX6" fmla="*/ 0 w 2620539"/>
              <a:gd name="connsiteY6" fmla="*/ 5045943 h 5352703"/>
              <a:gd name="connsiteX7" fmla="*/ 0 w 2620539"/>
              <a:gd name="connsiteY7" fmla="*/ 306760 h 5352703"/>
              <a:gd name="connsiteX8" fmla="*/ 306760 w 2620539"/>
              <a:gd name="connsiteY8" fmla="*/ 0 h 535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0539" h="5352703">
                <a:moveTo>
                  <a:pt x="306760" y="0"/>
                </a:moveTo>
                <a:lnTo>
                  <a:pt x="2313779" y="0"/>
                </a:lnTo>
                <a:cubicBezTo>
                  <a:pt x="2483198" y="0"/>
                  <a:pt x="2620539" y="137341"/>
                  <a:pt x="2620539" y="306760"/>
                </a:cubicBezTo>
                <a:lnTo>
                  <a:pt x="2620539" y="5045943"/>
                </a:lnTo>
                <a:cubicBezTo>
                  <a:pt x="2620539" y="5215362"/>
                  <a:pt x="2483198" y="5352703"/>
                  <a:pt x="2313779" y="5352703"/>
                </a:cubicBezTo>
                <a:lnTo>
                  <a:pt x="306760" y="5352703"/>
                </a:lnTo>
                <a:cubicBezTo>
                  <a:pt x="137341" y="5352703"/>
                  <a:pt x="0" y="5215362"/>
                  <a:pt x="0" y="5045943"/>
                </a:cubicBezTo>
                <a:lnTo>
                  <a:pt x="0" y="306760"/>
                </a:lnTo>
                <a:cubicBezTo>
                  <a:pt x="0" y="137341"/>
                  <a:pt x="137341" y="0"/>
                  <a:pt x="3067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2983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DD794A2-752C-919A-BAF2-9A54039258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58368" y="1092996"/>
            <a:ext cx="7182455" cy="9194004"/>
          </a:xfrm>
          <a:custGeom>
            <a:avLst/>
            <a:gdLst>
              <a:gd name="connsiteX0" fmla="*/ 512301 w 4788303"/>
              <a:gd name="connsiteY0" fmla="*/ 0 h 6129336"/>
              <a:gd name="connsiteX1" fmla="*/ 4276002 w 4788303"/>
              <a:gd name="connsiteY1" fmla="*/ 0 h 6129336"/>
              <a:gd name="connsiteX2" fmla="*/ 4788303 w 4788303"/>
              <a:gd name="connsiteY2" fmla="*/ 512301 h 6129336"/>
              <a:gd name="connsiteX3" fmla="*/ 4788303 w 4788303"/>
              <a:gd name="connsiteY3" fmla="*/ 6129336 h 6129336"/>
              <a:gd name="connsiteX4" fmla="*/ 0 w 4788303"/>
              <a:gd name="connsiteY4" fmla="*/ 6129336 h 6129336"/>
              <a:gd name="connsiteX5" fmla="*/ 0 w 4788303"/>
              <a:gd name="connsiteY5" fmla="*/ 512301 h 6129336"/>
              <a:gd name="connsiteX6" fmla="*/ 512301 w 4788303"/>
              <a:gd name="connsiteY6" fmla="*/ 0 h 6129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88303" h="6129336">
                <a:moveTo>
                  <a:pt x="512301" y="0"/>
                </a:moveTo>
                <a:lnTo>
                  <a:pt x="4276002" y="0"/>
                </a:lnTo>
                <a:cubicBezTo>
                  <a:pt x="4558938" y="0"/>
                  <a:pt x="4788303" y="229365"/>
                  <a:pt x="4788303" y="512301"/>
                </a:cubicBezTo>
                <a:lnTo>
                  <a:pt x="4788303" y="6129336"/>
                </a:lnTo>
                <a:lnTo>
                  <a:pt x="0" y="6129336"/>
                </a:lnTo>
                <a:lnTo>
                  <a:pt x="0" y="512301"/>
                </a:lnTo>
                <a:cubicBezTo>
                  <a:pt x="0" y="229365"/>
                  <a:pt x="229365" y="0"/>
                  <a:pt x="5123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7977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0DF9C56-260D-A386-6725-0DD907FE53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46361" y="2439609"/>
            <a:ext cx="1682247" cy="1682247"/>
          </a:xfrm>
          <a:custGeom>
            <a:avLst/>
            <a:gdLst>
              <a:gd name="connsiteX0" fmla="*/ 560749 w 1121498"/>
              <a:gd name="connsiteY0" fmla="*/ 0 h 1121498"/>
              <a:gd name="connsiteX1" fmla="*/ 1121498 w 1121498"/>
              <a:gd name="connsiteY1" fmla="*/ 560749 h 1121498"/>
              <a:gd name="connsiteX2" fmla="*/ 560749 w 1121498"/>
              <a:gd name="connsiteY2" fmla="*/ 1121498 h 1121498"/>
              <a:gd name="connsiteX3" fmla="*/ 0 w 1121498"/>
              <a:gd name="connsiteY3" fmla="*/ 560749 h 1121498"/>
              <a:gd name="connsiteX4" fmla="*/ 560749 w 1121498"/>
              <a:gd name="connsiteY4" fmla="*/ 0 h 1121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98" h="1121498">
                <a:moveTo>
                  <a:pt x="560749" y="0"/>
                </a:moveTo>
                <a:cubicBezTo>
                  <a:pt x="870442" y="0"/>
                  <a:pt x="1121498" y="251056"/>
                  <a:pt x="1121498" y="560749"/>
                </a:cubicBezTo>
                <a:cubicBezTo>
                  <a:pt x="1121498" y="870442"/>
                  <a:pt x="870442" y="1121498"/>
                  <a:pt x="560749" y="1121498"/>
                </a:cubicBezTo>
                <a:cubicBezTo>
                  <a:pt x="251056" y="1121498"/>
                  <a:pt x="0" y="870442"/>
                  <a:pt x="0" y="560749"/>
                </a:cubicBezTo>
                <a:cubicBezTo>
                  <a:pt x="0" y="251056"/>
                  <a:pt x="251056" y="0"/>
                  <a:pt x="560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79DEA5BC-EEB5-A8DB-5B42-6F91596A64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0"/>
            <a:ext cx="5240549" cy="10287000"/>
          </a:xfrm>
          <a:custGeom>
            <a:avLst/>
            <a:gdLst>
              <a:gd name="connsiteX0" fmla="*/ 0 w 3493699"/>
              <a:gd name="connsiteY0" fmla="*/ 0 h 6858000"/>
              <a:gd name="connsiteX1" fmla="*/ 3493699 w 3493699"/>
              <a:gd name="connsiteY1" fmla="*/ 0 h 6858000"/>
              <a:gd name="connsiteX2" fmla="*/ 3493699 w 3493699"/>
              <a:gd name="connsiteY2" fmla="*/ 6858000 h 6858000"/>
              <a:gd name="connsiteX3" fmla="*/ 0 w 34936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3699" h="6858000">
                <a:moveTo>
                  <a:pt x="0" y="0"/>
                </a:moveTo>
                <a:lnTo>
                  <a:pt x="3493699" y="0"/>
                </a:lnTo>
                <a:lnTo>
                  <a:pt x="34936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62743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2064C4C-684C-D2A1-F624-FF8EAA326C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81126" y="2571750"/>
            <a:ext cx="7706874" cy="5143500"/>
          </a:xfrm>
          <a:custGeom>
            <a:avLst/>
            <a:gdLst>
              <a:gd name="connsiteX0" fmla="*/ 0 w 5137916"/>
              <a:gd name="connsiteY0" fmla="*/ 0 h 3429000"/>
              <a:gd name="connsiteX1" fmla="*/ 5137916 w 5137916"/>
              <a:gd name="connsiteY1" fmla="*/ 0 h 3429000"/>
              <a:gd name="connsiteX2" fmla="*/ 5137916 w 5137916"/>
              <a:gd name="connsiteY2" fmla="*/ 3429000 h 3429000"/>
              <a:gd name="connsiteX3" fmla="*/ 0 w 5137916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7916" h="3429000">
                <a:moveTo>
                  <a:pt x="0" y="0"/>
                </a:moveTo>
                <a:lnTo>
                  <a:pt x="5137916" y="0"/>
                </a:lnTo>
                <a:lnTo>
                  <a:pt x="5137916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7119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A7A4527-EAAE-EC80-0553-26FD738BF9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0" y="0"/>
            <a:ext cx="6858000" cy="10287000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9910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FC8A3D3-94C3-72FD-A7F1-12A8477118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74526" y="1336097"/>
            <a:ext cx="7842425" cy="7614815"/>
          </a:xfrm>
          <a:custGeom>
            <a:avLst/>
            <a:gdLst>
              <a:gd name="connsiteX0" fmla="*/ 4827285 w 5228283"/>
              <a:gd name="connsiteY0" fmla="*/ 628368 h 5076543"/>
              <a:gd name="connsiteX1" fmla="*/ 5228283 w 5228283"/>
              <a:gd name="connsiteY1" fmla="*/ 1029366 h 5076543"/>
              <a:gd name="connsiteX2" fmla="*/ 5228282 w 5228283"/>
              <a:gd name="connsiteY2" fmla="*/ 4675545 h 5076543"/>
              <a:gd name="connsiteX3" fmla="*/ 4827284 w 5228283"/>
              <a:gd name="connsiteY3" fmla="*/ 5076543 h 5076543"/>
              <a:gd name="connsiteX4" fmla="*/ 4827285 w 5228283"/>
              <a:gd name="connsiteY4" fmla="*/ 5076542 h 5076543"/>
              <a:gd name="connsiteX5" fmla="*/ 4426287 w 5228283"/>
              <a:gd name="connsiteY5" fmla="*/ 4675544 h 5076543"/>
              <a:gd name="connsiteX6" fmla="*/ 4426287 w 5228283"/>
              <a:gd name="connsiteY6" fmla="*/ 1029366 h 5076543"/>
              <a:gd name="connsiteX7" fmla="*/ 4827285 w 5228283"/>
              <a:gd name="connsiteY7" fmla="*/ 628368 h 5076543"/>
              <a:gd name="connsiteX8" fmla="*/ 3056771 w 5228283"/>
              <a:gd name="connsiteY8" fmla="*/ 628367 h 5076543"/>
              <a:gd name="connsiteX9" fmla="*/ 3457769 w 5228283"/>
              <a:gd name="connsiteY9" fmla="*/ 1029365 h 5076543"/>
              <a:gd name="connsiteX10" fmla="*/ 3457768 w 5228283"/>
              <a:gd name="connsiteY10" fmla="*/ 4675545 h 5076543"/>
              <a:gd name="connsiteX11" fmla="*/ 3056770 w 5228283"/>
              <a:gd name="connsiteY11" fmla="*/ 5076543 h 5076543"/>
              <a:gd name="connsiteX12" fmla="*/ 3056771 w 5228283"/>
              <a:gd name="connsiteY12" fmla="*/ 5076542 h 5076543"/>
              <a:gd name="connsiteX13" fmla="*/ 2655773 w 5228283"/>
              <a:gd name="connsiteY13" fmla="*/ 4675544 h 5076543"/>
              <a:gd name="connsiteX14" fmla="*/ 2655773 w 5228283"/>
              <a:gd name="connsiteY14" fmla="*/ 1029365 h 5076543"/>
              <a:gd name="connsiteX15" fmla="*/ 3056771 w 5228283"/>
              <a:gd name="connsiteY15" fmla="*/ 628367 h 5076543"/>
              <a:gd name="connsiteX16" fmla="*/ 1286255 w 5228283"/>
              <a:gd name="connsiteY16" fmla="*/ 628367 h 5076543"/>
              <a:gd name="connsiteX17" fmla="*/ 1687253 w 5228283"/>
              <a:gd name="connsiteY17" fmla="*/ 1029365 h 5076543"/>
              <a:gd name="connsiteX18" fmla="*/ 1687252 w 5228283"/>
              <a:gd name="connsiteY18" fmla="*/ 4675545 h 5076543"/>
              <a:gd name="connsiteX19" fmla="*/ 1286254 w 5228283"/>
              <a:gd name="connsiteY19" fmla="*/ 5076543 h 5076543"/>
              <a:gd name="connsiteX20" fmla="*/ 1286255 w 5228283"/>
              <a:gd name="connsiteY20" fmla="*/ 5076542 h 5076543"/>
              <a:gd name="connsiteX21" fmla="*/ 885257 w 5228283"/>
              <a:gd name="connsiteY21" fmla="*/ 4675544 h 5076543"/>
              <a:gd name="connsiteX22" fmla="*/ 885257 w 5228283"/>
              <a:gd name="connsiteY22" fmla="*/ 1029365 h 5076543"/>
              <a:gd name="connsiteX23" fmla="*/ 1286255 w 5228283"/>
              <a:gd name="connsiteY23" fmla="*/ 628367 h 5076543"/>
              <a:gd name="connsiteX24" fmla="*/ 3942029 w 5228283"/>
              <a:gd name="connsiteY24" fmla="*/ 0 h 5076543"/>
              <a:gd name="connsiteX25" fmla="*/ 4343027 w 5228283"/>
              <a:gd name="connsiteY25" fmla="*/ 400998 h 5076543"/>
              <a:gd name="connsiteX26" fmla="*/ 4343026 w 5228283"/>
              <a:gd name="connsiteY26" fmla="*/ 4047178 h 5076543"/>
              <a:gd name="connsiteX27" fmla="*/ 3942028 w 5228283"/>
              <a:gd name="connsiteY27" fmla="*/ 4448176 h 5076543"/>
              <a:gd name="connsiteX28" fmla="*/ 3942029 w 5228283"/>
              <a:gd name="connsiteY28" fmla="*/ 4448175 h 5076543"/>
              <a:gd name="connsiteX29" fmla="*/ 3541031 w 5228283"/>
              <a:gd name="connsiteY29" fmla="*/ 4047177 h 5076543"/>
              <a:gd name="connsiteX30" fmla="*/ 3541031 w 5228283"/>
              <a:gd name="connsiteY30" fmla="*/ 400998 h 5076543"/>
              <a:gd name="connsiteX31" fmla="*/ 3942029 w 5228283"/>
              <a:gd name="connsiteY31" fmla="*/ 0 h 5076543"/>
              <a:gd name="connsiteX32" fmla="*/ 2171513 w 5228283"/>
              <a:gd name="connsiteY32" fmla="*/ 0 h 5076543"/>
              <a:gd name="connsiteX33" fmla="*/ 2572511 w 5228283"/>
              <a:gd name="connsiteY33" fmla="*/ 400998 h 5076543"/>
              <a:gd name="connsiteX34" fmla="*/ 2572510 w 5228283"/>
              <a:gd name="connsiteY34" fmla="*/ 4047178 h 5076543"/>
              <a:gd name="connsiteX35" fmla="*/ 2171512 w 5228283"/>
              <a:gd name="connsiteY35" fmla="*/ 4448176 h 5076543"/>
              <a:gd name="connsiteX36" fmla="*/ 2171513 w 5228283"/>
              <a:gd name="connsiteY36" fmla="*/ 4448175 h 5076543"/>
              <a:gd name="connsiteX37" fmla="*/ 1770515 w 5228283"/>
              <a:gd name="connsiteY37" fmla="*/ 4047177 h 5076543"/>
              <a:gd name="connsiteX38" fmla="*/ 1770515 w 5228283"/>
              <a:gd name="connsiteY38" fmla="*/ 400998 h 5076543"/>
              <a:gd name="connsiteX39" fmla="*/ 2171513 w 5228283"/>
              <a:gd name="connsiteY39" fmla="*/ 0 h 5076543"/>
              <a:gd name="connsiteX40" fmla="*/ 400997 w 5228283"/>
              <a:gd name="connsiteY40" fmla="*/ 0 h 5076543"/>
              <a:gd name="connsiteX41" fmla="*/ 801995 w 5228283"/>
              <a:gd name="connsiteY41" fmla="*/ 400998 h 5076543"/>
              <a:gd name="connsiteX42" fmla="*/ 801994 w 5228283"/>
              <a:gd name="connsiteY42" fmla="*/ 4047178 h 5076543"/>
              <a:gd name="connsiteX43" fmla="*/ 400996 w 5228283"/>
              <a:gd name="connsiteY43" fmla="*/ 4448176 h 5076543"/>
              <a:gd name="connsiteX44" fmla="*/ 400997 w 5228283"/>
              <a:gd name="connsiteY44" fmla="*/ 4448175 h 5076543"/>
              <a:gd name="connsiteX45" fmla="*/ 0 w 5228283"/>
              <a:gd name="connsiteY45" fmla="*/ 4047177 h 5076543"/>
              <a:gd name="connsiteX46" fmla="*/ 0 w 5228283"/>
              <a:gd name="connsiteY46" fmla="*/ 400998 h 5076543"/>
              <a:gd name="connsiteX47" fmla="*/ 400997 w 5228283"/>
              <a:gd name="connsiteY47" fmla="*/ 0 h 50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28283" h="5076543">
                <a:moveTo>
                  <a:pt x="4827285" y="628368"/>
                </a:moveTo>
                <a:cubicBezTo>
                  <a:pt x="5048750" y="628368"/>
                  <a:pt x="5228283" y="807901"/>
                  <a:pt x="5228283" y="1029366"/>
                </a:cubicBezTo>
                <a:cubicBezTo>
                  <a:pt x="5228283" y="2244758"/>
                  <a:pt x="5228282" y="3460152"/>
                  <a:pt x="5228282" y="4675545"/>
                </a:cubicBezTo>
                <a:cubicBezTo>
                  <a:pt x="5228282" y="4897010"/>
                  <a:pt x="5048749" y="5076543"/>
                  <a:pt x="4827284" y="5076543"/>
                </a:cubicBezTo>
                <a:lnTo>
                  <a:pt x="4827285" y="5076542"/>
                </a:lnTo>
                <a:cubicBezTo>
                  <a:pt x="4605820" y="5076542"/>
                  <a:pt x="4426287" y="4897009"/>
                  <a:pt x="4426287" y="4675544"/>
                </a:cubicBezTo>
                <a:lnTo>
                  <a:pt x="4426287" y="1029366"/>
                </a:lnTo>
                <a:cubicBezTo>
                  <a:pt x="4426287" y="807901"/>
                  <a:pt x="4605820" y="628368"/>
                  <a:pt x="4827285" y="628368"/>
                </a:cubicBezTo>
                <a:close/>
                <a:moveTo>
                  <a:pt x="3056771" y="628367"/>
                </a:moveTo>
                <a:cubicBezTo>
                  <a:pt x="3278236" y="628367"/>
                  <a:pt x="3457769" y="807900"/>
                  <a:pt x="3457769" y="1029365"/>
                </a:cubicBezTo>
                <a:cubicBezTo>
                  <a:pt x="3457769" y="2244758"/>
                  <a:pt x="3457768" y="3460152"/>
                  <a:pt x="3457768" y="4675545"/>
                </a:cubicBezTo>
                <a:cubicBezTo>
                  <a:pt x="3457768" y="4897010"/>
                  <a:pt x="3278235" y="5076543"/>
                  <a:pt x="3056770" y="5076543"/>
                </a:cubicBezTo>
                <a:lnTo>
                  <a:pt x="3056771" y="5076542"/>
                </a:lnTo>
                <a:cubicBezTo>
                  <a:pt x="2835306" y="5076542"/>
                  <a:pt x="2655773" y="4897009"/>
                  <a:pt x="2655773" y="4675544"/>
                </a:cubicBezTo>
                <a:lnTo>
                  <a:pt x="2655773" y="1029365"/>
                </a:lnTo>
                <a:cubicBezTo>
                  <a:pt x="2655773" y="807900"/>
                  <a:pt x="2835306" y="628367"/>
                  <a:pt x="3056771" y="628367"/>
                </a:cubicBezTo>
                <a:close/>
                <a:moveTo>
                  <a:pt x="1286255" y="628367"/>
                </a:moveTo>
                <a:cubicBezTo>
                  <a:pt x="1507720" y="628367"/>
                  <a:pt x="1687253" y="807900"/>
                  <a:pt x="1687253" y="1029365"/>
                </a:cubicBezTo>
                <a:cubicBezTo>
                  <a:pt x="1687253" y="2244758"/>
                  <a:pt x="1687252" y="3460152"/>
                  <a:pt x="1687252" y="4675545"/>
                </a:cubicBezTo>
                <a:cubicBezTo>
                  <a:pt x="1687252" y="4897010"/>
                  <a:pt x="1507719" y="5076543"/>
                  <a:pt x="1286254" y="5076543"/>
                </a:cubicBezTo>
                <a:lnTo>
                  <a:pt x="1286255" y="5076542"/>
                </a:lnTo>
                <a:cubicBezTo>
                  <a:pt x="1064790" y="5076542"/>
                  <a:pt x="885257" y="4897009"/>
                  <a:pt x="885257" y="4675544"/>
                </a:cubicBezTo>
                <a:lnTo>
                  <a:pt x="885257" y="1029365"/>
                </a:lnTo>
                <a:cubicBezTo>
                  <a:pt x="885257" y="807900"/>
                  <a:pt x="1064790" y="628367"/>
                  <a:pt x="1286255" y="628367"/>
                </a:cubicBezTo>
                <a:close/>
                <a:moveTo>
                  <a:pt x="3942029" y="0"/>
                </a:moveTo>
                <a:cubicBezTo>
                  <a:pt x="4163494" y="0"/>
                  <a:pt x="4343027" y="179533"/>
                  <a:pt x="4343027" y="400998"/>
                </a:cubicBezTo>
                <a:cubicBezTo>
                  <a:pt x="4343027" y="1616391"/>
                  <a:pt x="4343026" y="2831785"/>
                  <a:pt x="4343026" y="4047178"/>
                </a:cubicBezTo>
                <a:cubicBezTo>
                  <a:pt x="4343026" y="4268643"/>
                  <a:pt x="4163493" y="4448176"/>
                  <a:pt x="3942028" y="4448176"/>
                </a:cubicBezTo>
                <a:lnTo>
                  <a:pt x="3942029" y="4448175"/>
                </a:lnTo>
                <a:cubicBezTo>
                  <a:pt x="3720564" y="4448175"/>
                  <a:pt x="3541031" y="4268642"/>
                  <a:pt x="3541031" y="4047177"/>
                </a:cubicBezTo>
                <a:lnTo>
                  <a:pt x="3541031" y="400998"/>
                </a:lnTo>
                <a:cubicBezTo>
                  <a:pt x="3541031" y="179533"/>
                  <a:pt x="3720564" y="0"/>
                  <a:pt x="3942029" y="0"/>
                </a:cubicBezTo>
                <a:close/>
                <a:moveTo>
                  <a:pt x="2171513" y="0"/>
                </a:moveTo>
                <a:cubicBezTo>
                  <a:pt x="2392978" y="0"/>
                  <a:pt x="2572511" y="179533"/>
                  <a:pt x="2572511" y="400998"/>
                </a:cubicBezTo>
                <a:cubicBezTo>
                  <a:pt x="2572511" y="1616391"/>
                  <a:pt x="2572510" y="2831785"/>
                  <a:pt x="2572510" y="4047178"/>
                </a:cubicBezTo>
                <a:cubicBezTo>
                  <a:pt x="2572510" y="4268643"/>
                  <a:pt x="2392977" y="4448176"/>
                  <a:pt x="2171512" y="4448176"/>
                </a:cubicBezTo>
                <a:lnTo>
                  <a:pt x="2171513" y="4448175"/>
                </a:lnTo>
                <a:cubicBezTo>
                  <a:pt x="1950048" y="4448175"/>
                  <a:pt x="1770515" y="4268642"/>
                  <a:pt x="1770515" y="4047177"/>
                </a:cubicBezTo>
                <a:lnTo>
                  <a:pt x="1770515" y="400998"/>
                </a:lnTo>
                <a:cubicBezTo>
                  <a:pt x="1770515" y="179533"/>
                  <a:pt x="1950048" y="0"/>
                  <a:pt x="2171513" y="0"/>
                </a:cubicBezTo>
                <a:close/>
                <a:moveTo>
                  <a:pt x="400997" y="0"/>
                </a:moveTo>
                <a:cubicBezTo>
                  <a:pt x="622462" y="0"/>
                  <a:pt x="801995" y="179533"/>
                  <a:pt x="801995" y="400998"/>
                </a:cubicBezTo>
                <a:cubicBezTo>
                  <a:pt x="801995" y="1616391"/>
                  <a:pt x="801994" y="2831785"/>
                  <a:pt x="801994" y="4047178"/>
                </a:cubicBezTo>
                <a:cubicBezTo>
                  <a:pt x="801994" y="4268643"/>
                  <a:pt x="622461" y="4448176"/>
                  <a:pt x="400996" y="4448176"/>
                </a:cubicBezTo>
                <a:lnTo>
                  <a:pt x="400997" y="4448175"/>
                </a:lnTo>
                <a:cubicBezTo>
                  <a:pt x="179532" y="4448175"/>
                  <a:pt x="0" y="4268642"/>
                  <a:pt x="0" y="4047177"/>
                </a:cubicBezTo>
                <a:lnTo>
                  <a:pt x="0" y="400998"/>
                </a:lnTo>
                <a:cubicBezTo>
                  <a:pt x="0" y="179533"/>
                  <a:pt x="179532" y="0"/>
                  <a:pt x="400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034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1FEBFB23-27E5-DB3E-411D-5316C5BF0E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75974" y="5016885"/>
            <a:ext cx="4506263" cy="5270115"/>
          </a:xfrm>
          <a:custGeom>
            <a:avLst/>
            <a:gdLst>
              <a:gd name="connsiteX0" fmla="*/ 1974640 w 3004175"/>
              <a:gd name="connsiteY0" fmla="*/ 0 h 3513410"/>
              <a:gd name="connsiteX1" fmla="*/ 3004175 w 3004175"/>
              <a:gd name="connsiteY1" fmla="*/ 1783206 h 3513410"/>
              <a:gd name="connsiteX2" fmla="*/ 2962486 w 3004175"/>
              <a:gd name="connsiteY2" fmla="*/ 1808533 h 3513410"/>
              <a:gd name="connsiteX3" fmla="*/ 2056011 w 3004175"/>
              <a:gd name="connsiteY3" fmla="*/ 3513410 h 3513410"/>
              <a:gd name="connsiteX4" fmla="*/ 0 w 3004175"/>
              <a:gd name="connsiteY4" fmla="*/ 3513410 h 3513410"/>
              <a:gd name="connsiteX5" fmla="*/ 1812951 w 3004175"/>
              <a:gd name="connsiteY5" fmla="*/ 103657 h 351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04175" h="3513410">
                <a:moveTo>
                  <a:pt x="1974640" y="0"/>
                </a:moveTo>
                <a:lnTo>
                  <a:pt x="3004175" y="1783206"/>
                </a:lnTo>
                <a:lnTo>
                  <a:pt x="2962486" y="1808533"/>
                </a:lnTo>
                <a:cubicBezTo>
                  <a:pt x="2415584" y="2178013"/>
                  <a:pt x="2056011" y="2803720"/>
                  <a:pt x="2056011" y="3513410"/>
                </a:cubicBezTo>
                <a:lnTo>
                  <a:pt x="0" y="3513410"/>
                </a:lnTo>
                <a:cubicBezTo>
                  <a:pt x="0" y="2094030"/>
                  <a:pt x="719147" y="842617"/>
                  <a:pt x="1812951" y="10365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54A77E41-ED62-97CF-208D-3478D5BE66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2209" y="4118967"/>
            <a:ext cx="5963586" cy="3441153"/>
          </a:xfrm>
          <a:custGeom>
            <a:avLst/>
            <a:gdLst>
              <a:gd name="connsiteX0" fmla="*/ 1987862 w 3975724"/>
              <a:gd name="connsiteY0" fmla="*/ 0 h 2294102"/>
              <a:gd name="connsiteX1" fmla="*/ 3947896 w 3975724"/>
              <a:gd name="connsiteY1" fmla="*/ 496299 h 2294102"/>
              <a:gd name="connsiteX2" fmla="*/ 3975724 w 3975724"/>
              <a:gd name="connsiteY2" fmla="*/ 512299 h 2294102"/>
              <a:gd name="connsiteX3" fmla="*/ 2947000 w 3975724"/>
              <a:gd name="connsiteY3" fmla="*/ 2294102 h 2294102"/>
              <a:gd name="connsiteX4" fmla="*/ 2788154 w 3975724"/>
              <a:gd name="connsiteY4" fmla="*/ 2217582 h 2294102"/>
              <a:gd name="connsiteX5" fmla="*/ 1987862 w 3975724"/>
              <a:gd name="connsiteY5" fmla="*/ 2056011 h 2294102"/>
              <a:gd name="connsiteX6" fmla="*/ 1187570 w 3975724"/>
              <a:gd name="connsiteY6" fmla="*/ 2217582 h 2294102"/>
              <a:gd name="connsiteX7" fmla="*/ 1028724 w 3975724"/>
              <a:gd name="connsiteY7" fmla="*/ 2294102 h 2294102"/>
              <a:gd name="connsiteX8" fmla="*/ 0 w 3975724"/>
              <a:gd name="connsiteY8" fmla="*/ 512300 h 2294102"/>
              <a:gd name="connsiteX9" fmla="*/ 27828 w 3975724"/>
              <a:gd name="connsiteY9" fmla="*/ 496299 h 2294102"/>
              <a:gd name="connsiteX10" fmla="*/ 1987862 w 3975724"/>
              <a:gd name="connsiteY10" fmla="*/ 0 h 2294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75724" h="2294102">
                <a:moveTo>
                  <a:pt x="1987862" y="0"/>
                </a:moveTo>
                <a:cubicBezTo>
                  <a:pt x="2697552" y="0"/>
                  <a:pt x="3365250" y="179786"/>
                  <a:pt x="3947896" y="496299"/>
                </a:cubicBezTo>
                <a:lnTo>
                  <a:pt x="3975724" y="512299"/>
                </a:lnTo>
                <a:lnTo>
                  <a:pt x="2947000" y="2294102"/>
                </a:lnTo>
                <a:lnTo>
                  <a:pt x="2788154" y="2217582"/>
                </a:lnTo>
                <a:cubicBezTo>
                  <a:pt x="2542177" y="2113542"/>
                  <a:pt x="2271738" y="2056011"/>
                  <a:pt x="1987862" y="2056011"/>
                </a:cubicBezTo>
                <a:cubicBezTo>
                  <a:pt x="1703986" y="2056011"/>
                  <a:pt x="1433548" y="2113542"/>
                  <a:pt x="1187570" y="2217582"/>
                </a:cubicBezTo>
                <a:lnTo>
                  <a:pt x="1028724" y="2294102"/>
                </a:lnTo>
                <a:lnTo>
                  <a:pt x="0" y="512300"/>
                </a:lnTo>
                <a:lnTo>
                  <a:pt x="27828" y="496299"/>
                </a:lnTo>
                <a:cubicBezTo>
                  <a:pt x="610474" y="179786"/>
                  <a:pt x="1278173" y="0"/>
                  <a:pt x="19878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3B36231-B5CB-D4E7-5623-98F433D69CB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805779" y="5016885"/>
            <a:ext cx="4506254" cy="5270115"/>
          </a:xfrm>
          <a:custGeom>
            <a:avLst/>
            <a:gdLst>
              <a:gd name="connsiteX0" fmla="*/ 1029535 w 3004169"/>
              <a:gd name="connsiteY0" fmla="*/ 0 h 3513410"/>
              <a:gd name="connsiteX1" fmla="*/ 1191224 w 3004169"/>
              <a:gd name="connsiteY1" fmla="*/ 103657 h 3513410"/>
              <a:gd name="connsiteX2" fmla="*/ 2995832 w 3004169"/>
              <a:gd name="connsiteY2" fmla="*/ 3249329 h 3513410"/>
              <a:gd name="connsiteX3" fmla="*/ 3004169 w 3004169"/>
              <a:gd name="connsiteY3" fmla="*/ 3513222 h 3513410"/>
              <a:gd name="connsiteX4" fmla="*/ 3004169 w 3004169"/>
              <a:gd name="connsiteY4" fmla="*/ 3513410 h 3513410"/>
              <a:gd name="connsiteX5" fmla="*/ 948164 w 3004169"/>
              <a:gd name="connsiteY5" fmla="*/ 3513410 h 3513410"/>
              <a:gd name="connsiteX6" fmla="*/ 41689 w 3004169"/>
              <a:gd name="connsiteY6" fmla="*/ 1808533 h 3513410"/>
              <a:gd name="connsiteX7" fmla="*/ 0 w 3004169"/>
              <a:gd name="connsiteY7" fmla="*/ 1783206 h 351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4169" h="3513410">
                <a:moveTo>
                  <a:pt x="1029535" y="0"/>
                </a:moveTo>
                <a:lnTo>
                  <a:pt x="1191224" y="103657"/>
                </a:lnTo>
                <a:cubicBezTo>
                  <a:pt x="2216666" y="796432"/>
                  <a:pt x="2912818" y="1939605"/>
                  <a:pt x="2995832" y="3249329"/>
                </a:cubicBezTo>
                <a:lnTo>
                  <a:pt x="3004169" y="3513222"/>
                </a:lnTo>
                <a:lnTo>
                  <a:pt x="3004169" y="3513410"/>
                </a:lnTo>
                <a:lnTo>
                  <a:pt x="948164" y="3513410"/>
                </a:lnTo>
                <a:cubicBezTo>
                  <a:pt x="948164" y="2803720"/>
                  <a:pt x="588591" y="2178013"/>
                  <a:pt x="41689" y="1808533"/>
                </a:cubicBezTo>
                <a:lnTo>
                  <a:pt x="0" y="17832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2399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FE17D531-30AD-5BBE-0B08-B43DEBD9FD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4856" y="5464972"/>
            <a:ext cx="4143375" cy="3443288"/>
          </a:xfrm>
          <a:custGeom>
            <a:avLst/>
            <a:gdLst>
              <a:gd name="connsiteX0" fmla="*/ 0 w 2762250"/>
              <a:gd name="connsiteY0" fmla="*/ 0 h 2295525"/>
              <a:gd name="connsiteX1" fmla="*/ 2762250 w 2762250"/>
              <a:gd name="connsiteY1" fmla="*/ 0 h 2295525"/>
              <a:gd name="connsiteX2" fmla="*/ 2762250 w 2762250"/>
              <a:gd name="connsiteY2" fmla="*/ 2295525 h 2295525"/>
              <a:gd name="connsiteX3" fmla="*/ 0 w 2762250"/>
              <a:gd name="connsiteY3" fmla="*/ 2295525 h 229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2250" h="2295525">
                <a:moveTo>
                  <a:pt x="0" y="0"/>
                </a:moveTo>
                <a:lnTo>
                  <a:pt x="2762250" y="0"/>
                </a:lnTo>
                <a:lnTo>
                  <a:pt x="2762250" y="2295525"/>
                </a:lnTo>
                <a:lnTo>
                  <a:pt x="0" y="2295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A5A20B4-18B3-579E-8699-9C05AAB51F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81481" y="1378748"/>
            <a:ext cx="4143375" cy="3443288"/>
          </a:xfrm>
          <a:custGeom>
            <a:avLst/>
            <a:gdLst>
              <a:gd name="connsiteX0" fmla="*/ 0 w 2762250"/>
              <a:gd name="connsiteY0" fmla="*/ 0 h 2295525"/>
              <a:gd name="connsiteX1" fmla="*/ 2762250 w 2762250"/>
              <a:gd name="connsiteY1" fmla="*/ 0 h 2295525"/>
              <a:gd name="connsiteX2" fmla="*/ 2762250 w 2762250"/>
              <a:gd name="connsiteY2" fmla="*/ 2295525 h 2295525"/>
              <a:gd name="connsiteX3" fmla="*/ 0 w 2762250"/>
              <a:gd name="connsiteY3" fmla="*/ 2295525 h 229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2250" h="2295525">
                <a:moveTo>
                  <a:pt x="0" y="0"/>
                </a:moveTo>
                <a:lnTo>
                  <a:pt x="2762250" y="0"/>
                </a:lnTo>
                <a:lnTo>
                  <a:pt x="2762250" y="2295525"/>
                </a:lnTo>
                <a:lnTo>
                  <a:pt x="0" y="2295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77410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17B7770-9C14-34BE-CFB3-F3F635672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14939" cy="10287000"/>
          </a:xfrm>
          <a:custGeom>
            <a:avLst/>
            <a:gdLst>
              <a:gd name="connsiteX0" fmla="*/ 0 w 3476626"/>
              <a:gd name="connsiteY0" fmla="*/ 0 h 6858000"/>
              <a:gd name="connsiteX1" fmla="*/ 3476626 w 3476626"/>
              <a:gd name="connsiteY1" fmla="*/ 0 h 6858000"/>
              <a:gd name="connsiteX2" fmla="*/ 3476626 w 3476626"/>
              <a:gd name="connsiteY2" fmla="*/ 6858000 h 6858000"/>
              <a:gd name="connsiteX3" fmla="*/ 0 w 347662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6626" h="6858000">
                <a:moveTo>
                  <a:pt x="0" y="0"/>
                </a:moveTo>
                <a:lnTo>
                  <a:pt x="3476626" y="0"/>
                </a:lnTo>
                <a:lnTo>
                  <a:pt x="347662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3525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4200A25-E25F-A751-4D80-F62756C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4136" y="0"/>
            <a:ext cx="9158138" cy="10287000"/>
          </a:xfrm>
          <a:custGeom>
            <a:avLst/>
            <a:gdLst>
              <a:gd name="connsiteX0" fmla="*/ 0 w 6105425"/>
              <a:gd name="connsiteY0" fmla="*/ 0 h 6858000"/>
              <a:gd name="connsiteX1" fmla="*/ 6105425 w 6105425"/>
              <a:gd name="connsiteY1" fmla="*/ 0 h 6858000"/>
              <a:gd name="connsiteX2" fmla="*/ 6105425 w 6105425"/>
              <a:gd name="connsiteY2" fmla="*/ 6858000 h 6858000"/>
              <a:gd name="connsiteX3" fmla="*/ 0 w 61054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425" h="6858000">
                <a:moveTo>
                  <a:pt x="0" y="0"/>
                </a:moveTo>
                <a:lnTo>
                  <a:pt x="6105425" y="0"/>
                </a:lnTo>
                <a:lnTo>
                  <a:pt x="610542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6463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E5CFE1ED-B639-5E7A-7214-D612CEE0F2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11101" y="5288994"/>
            <a:ext cx="3867150" cy="3810000"/>
          </a:xfrm>
          <a:custGeom>
            <a:avLst/>
            <a:gdLst>
              <a:gd name="connsiteX0" fmla="*/ 423342 w 2578100"/>
              <a:gd name="connsiteY0" fmla="*/ 0 h 2540000"/>
              <a:gd name="connsiteX1" fmla="*/ 2154758 w 2578100"/>
              <a:gd name="connsiteY1" fmla="*/ 0 h 2540000"/>
              <a:gd name="connsiteX2" fmla="*/ 2578100 w 2578100"/>
              <a:gd name="connsiteY2" fmla="*/ 423342 h 2540000"/>
              <a:gd name="connsiteX3" fmla="*/ 2578100 w 2578100"/>
              <a:gd name="connsiteY3" fmla="*/ 2116658 h 2540000"/>
              <a:gd name="connsiteX4" fmla="*/ 2154758 w 2578100"/>
              <a:gd name="connsiteY4" fmla="*/ 2540000 h 2540000"/>
              <a:gd name="connsiteX5" fmla="*/ 423342 w 2578100"/>
              <a:gd name="connsiteY5" fmla="*/ 2540000 h 2540000"/>
              <a:gd name="connsiteX6" fmla="*/ 0 w 2578100"/>
              <a:gd name="connsiteY6" fmla="*/ 2116658 h 2540000"/>
              <a:gd name="connsiteX7" fmla="*/ 0 w 2578100"/>
              <a:gd name="connsiteY7" fmla="*/ 423342 h 2540000"/>
              <a:gd name="connsiteX8" fmla="*/ 423342 w 2578100"/>
              <a:gd name="connsiteY8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8100" h="2540000">
                <a:moveTo>
                  <a:pt x="423342" y="0"/>
                </a:moveTo>
                <a:lnTo>
                  <a:pt x="2154758" y="0"/>
                </a:lnTo>
                <a:cubicBezTo>
                  <a:pt x="2388563" y="0"/>
                  <a:pt x="2578100" y="189537"/>
                  <a:pt x="2578100" y="423342"/>
                </a:cubicBezTo>
                <a:lnTo>
                  <a:pt x="2578100" y="2116658"/>
                </a:lnTo>
                <a:cubicBezTo>
                  <a:pt x="2578100" y="2350463"/>
                  <a:pt x="2388563" y="2540000"/>
                  <a:pt x="2154758" y="2540000"/>
                </a:cubicBezTo>
                <a:lnTo>
                  <a:pt x="423342" y="2540000"/>
                </a:lnTo>
                <a:cubicBezTo>
                  <a:pt x="189537" y="2540000"/>
                  <a:pt x="0" y="2350463"/>
                  <a:pt x="0" y="2116658"/>
                </a:cubicBezTo>
                <a:lnTo>
                  <a:pt x="0" y="423342"/>
                </a:lnTo>
                <a:cubicBezTo>
                  <a:pt x="0" y="189537"/>
                  <a:pt x="189537" y="0"/>
                  <a:pt x="4233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2C1F0A4-4921-552B-DE88-0882507D94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72498" y="2800350"/>
            <a:ext cx="3867150" cy="3810000"/>
          </a:xfrm>
          <a:custGeom>
            <a:avLst/>
            <a:gdLst>
              <a:gd name="connsiteX0" fmla="*/ 423342 w 2578100"/>
              <a:gd name="connsiteY0" fmla="*/ 0 h 2540000"/>
              <a:gd name="connsiteX1" fmla="*/ 2154758 w 2578100"/>
              <a:gd name="connsiteY1" fmla="*/ 0 h 2540000"/>
              <a:gd name="connsiteX2" fmla="*/ 2578100 w 2578100"/>
              <a:gd name="connsiteY2" fmla="*/ 423342 h 2540000"/>
              <a:gd name="connsiteX3" fmla="*/ 2578100 w 2578100"/>
              <a:gd name="connsiteY3" fmla="*/ 2116658 h 2540000"/>
              <a:gd name="connsiteX4" fmla="*/ 2154758 w 2578100"/>
              <a:gd name="connsiteY4" fmla="*/ 2540000 h 2540000"/>
              <a:gd name="connsiteX5" fmla="*/ 423342 w 2578100"/>
              <a:gd name="connsiteY5" fmla="*/ 2540000 h 2540000"/>
              <a:gd name="connsiteX6" fmla="*/ 0 w 2578100"/>
              <a:gd name="connsiteY6" fmla="*/ 2116658 h 2540000"/>
              <a:gd name="connsiteX7" fmla="*/ 0 w 2578100"/>
              <a:gd name="connsiteY7" fmla="*/ 423342 h 2540000"/>
              <a:gd name="connsiteX8" fmla="*/ 423342 w 2578100"/>
              <a:gd name="connsiteY8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8100" h="2540000">
                <a:moveTo>
                  <a:pt x="423342" y="0"/>
                </a:moveTo>
                <a:lnTo>
                  <a:pt x="2154758" y="0"/>
                </a:lnTo>
                <a:cubicBezTo>
                  <a:pt x="2388563" y="0"/>
                  <a:pt x="2578100" y="189537"/>
                  <a:pt x="2578100" y="423342"/>
                </a:cubicBezTo>
                <a:lnTo>
                  <a:pt x="2578100" y="2116658"/>
                </a:lnTo>
                <a:cubicBezTo>
                  <a:pt x="2578100" y="2350463"/>
                  <a:pt x="2388563" y="2540000"/>
                  <a:pt x="2154758" y="2540000"/>
                </a:cubicBezTo>
                <a:lnTo>
                  <a:pt x="423342" y="2540000"/>
                </a:lnTo>
                <a:cubicBezTo>
                  <a:pt x="189537" y="2540000"/>
                  <a:pt x="0" y="2350463"/>
                  <a:pt x="0" y="2116658"/>
                </a:cubicBezTo>
                <a:lnTo>
                  <a:pt x="0" y="423342"/>
                </a:lnTo>
                <a:cubicBezTo>
                  <a:pt x="0" y="189537"/>
                  <a:pt x="189537" y="0"/>
                  <a:pt x="4233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76444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E20D3D4-33E4-58E7-B75D-84F98DF426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72946" y="3277014"/>
            <a:ext cx="5116287" cy="5116287"/>
          </a:xfrm>
          <a:custGeom>
            <a:avLst/>
            <a:gdLst>
              <a:gd name="connsiteX0" fmla="*/ 1705429 w 3410858"/>
              <a:gd name="connsiteY0" fmla="*/ 0 h 3410858"/>
              <a:gd name="connsiteX1" fmla="*/ 3410858 w 3410858"/>
              <a:gd name="connsiteY1" fmla="*/ 1705429 h 3410858"/>
              <a:gd name="connsiteX2" fmla="*/ 1705429 w 3410858"/>
              <a:gd name="connsiteY2" fmla="*/ 3410858 h 3410858"/>
              <a:gd name="connsiteX3" fmla="*/ 0 w 3410858"/>
              <a:gd name="connsiteY3" fmla="*/ 1705429 h 3410858"/>
              <a:gd name="connsiteX4" fmla="*/ 1705429 w 3410858"/>
              <a:gd name="connsiteY4" fmla="*/ 0 h 341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0858" h="3410858">
                <a:moveTo>
                  <a:pt x="1705429" y="0"/>
                </a:moveTo>
                <a:cubicBezTo>
                  <a:pt x="2647311" y="0"/>
                  <a:pt x="3410858" y="763547"/>
                  <a:pt x="3410858" y="1705429"/>
                </a:cubicBezTo>
                <a:cubicBezTo>
                  <a:pt x="3410858" y="2647311"/>
                  <a:pt x="2647311" y="3410858"/>
                  <a:pt x="1705429" y="3410858"/>
                </a:cubicBezTo>
                <a:cubicBezTo>
                  <a:pt x="763547" y="3410858"/>
                  <a:pt x="0" y="2647311"/>
                  <a:pt x="0" y="1705429"/>
                </a:cubicBezTo>
                <a:cubicBezTo>
                  <a:pt x="0" y="763547"/>
                  <a:pt x="763547" y="0"/>
                  <a:pt x="17054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56371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9C0F696-DED1-B2BD-C656-9EA38DCE8E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5370" y="823914"/>
            <a:ext cx="4702287" cy="8645829"/>
          </a:xfrm>
          <a:custGeom>
            <a:avLst/>
            <a:gdLst>
              <a:gd name="connsiteX0" fmla="*/ 0 w 3134858"/>
              <a:gd name="connsiteY0" fmla="*/ 0 h 5763886"/>
              <a:gd name="connsiteX1" fmla="*/ 3134858 w 3134858"/>
              <a:gd name="connsiteY1" fmla="*/ 0 h 5763886"/>
              <a:gd name="connsiteX2" fmla="*/ 3134858 w 3134858"/>
              <a:gd name="connsiteY2" fmla="*/ 5763886 h 5763886"/>
              <a:gd name="connsiteX3" fmla="*/ 0 w 3134858"/>
              <a:gd name="connsiteY3" fmla="*/ 5763886 h 576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4858" h="5763886">
                <a:moveTo>
                  <a:pt x="0" y="0"/>
                </a:moveTo>
                <a:lnTo>
                  <a:pt x="3134858" y="0"/>
                </a:lnTo>
                <a:lnTo>
                  <a:pt x="3134858" y="5763886"/>
                </a:lnTo>
                <a:lnTo>
                  <a:pt x="0" y="5763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58269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282844C-7A38-210A-3693-1EDD6E4E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13677" y="0"/>
            <a:ext cx="8374323" cy="10287000"/>
          </a:xfrm>
          <a:custGeom>
            <a:avLst/>
            <a:gdLst>
              <a:gd name="connsiteX0" fmla="*/ 0 w 5582882"/>
              <a:gd name="connsiteY0" fmla="*/ 0 h 6858000"/>
              <a:gd name="connsiteX1" fmla="*/ 5582882 w 5582882"/>
              <a:gd name="connsiteY1" fmla="*/ 0 h 6858000"/>
              <a:gd name="connsiteX2" fmla="*/ 5582882 w 5582882"/>
              <a:gd name="connsiteY2" fmla="*/ 6858000 h 6858000"/>
              <a:gd name="connsiteX3" fmla="*/ 0 w 558288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2882" h="6858000">
                <a:moveTo>
                  <a:pt x="0" y="0"/>
                </a:moveTo>
                <a:lnTo>
                  <a:pt x="5582882" y="0"/>
                </a:lnTo>
                <a:lnTo>
                  <a:pt x="558288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16856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84439E0C-E816-9A50-6243-7F4378FF91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27717" y="3352800"/>
            <a:ext cx="4196883" cy="4305300"/>
          </a:xfrm>
          <a:custGeom>
            <a:avLst/>
            <a:gdLst>
              <a:gd name="connsiteX0" fmla="*/ 0 w 2797922"/>
              <a:gd name="connsiteY0" fmla="*/ 0 h 2870200"/>
              <a:gd name="connsiteX1" fmla="*/ 2797922 w 2797922"/>
              <a:gd name="connsiteY1" fmla="*/ 0 h 2870200"/>
              <a:gd name="connsiteX2" fmla="*/ 2797922 w 2797922"/>
              <a:gd name="connsiteY2" fmla="*/ 2870200 h 2870200"/>
              <a:gd name="connsiteX3" fmla="*/ 0 w 2797922"/>
              <a:gd name="connsiteY3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7922" h="2870200">
                <a:moveTo>
                  <a:pt x="0" y="0"/>
                </a:moveTo>
                <a:lnTo>
                  <a:pt x="2797922" y="0"/>
                </a:lnTo>
                <a:lnTo>
                  <a:pt x="2797922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3064FAD-EA9D-992E-910C-B0B0BFAE41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89933" y="3352802"/>
            <a:ext cx="5898732" cy="4305300"/>
          </a:xfrm>
          <a:custGeom>
            <a:avLst/>
            <a:gdLst>
              <a:gd name="connsiteX0" fmla="*/ 0 w 3932488"/>
              <a:gd name="connsiteY0" fmla="*/ 0 h 2870200"/>
              <a:gd name="connsiteX1" fmla="*/ 3932488 w 3932488"/>
              <a:gd name="connsiteY1" fmla="*/ 0 h 2870200"/>
              <a:gd name="connsiteX2" fmla="*/ 3932488 w 3932488"/>
              <a:gd name="connsiteY2" fmla="*/ 2870200 h 2870200"/>
              <a:gd name="connsiteX3" fmla="*/ 0 w 3932488"/>
              <a:gd name="connsiteY3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2488" h="2870200">
                <a:moveTo>
                  <a:pt x="0" y="0"/>
                </a:moveTo>
                <a:lnTo>
                  <a:pt x="3932488" y="0"/>
                </a:lnTo>
                <a:lnTo>
                  <a:pt x="3932488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AE8E4D6-1068-5345-9186-10C500749C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954000" y="3352802"/>
            <a:ext cx="3206283" cy="4305300"/>
          </a:xfrm>
          <a:custGeom>
            <a:avLst/>
            <a:gdLst>
              <a:gd name="connsiteX0" fmla="*/ 0 w 2137522"/>
              <a:gd name="connsiteY0" fmla="*/ 0 h 2870200"/>
              <a:gd name="connsiteX1" fmla="*/ 2137522 w 2137522"/>
              <a:gd name="connsiteY1" fmla="*/ 0 h 2870200"/>
              <a:gd name="connsiteX2" fmla="*/ 2137522 w 2137522"/>
              <a:gd name="connsiteY2" fmla="*/ 2870200 h 2870200"/>
              <a:gd name="connsiteX3" fmla="*/ 0 w 2137522"/>
              <a:gd name="connsiteY3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522" h="2870200">
                <a:moveTo>
                  <a:pt x="0" y="0"/>
                </a:moveTo>
                <a:lnTo>
                  <a:pt x="2137522" y="0"/>
                </a:lnTo>
                <a:lnTo>
                  <a:pt x="2137522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5917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BAB1AAD-2CE0-4B99-9544-7431C574BF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0609" y="2271252"/>
            <a:ext cx="10532270" cy="7198488"/>
          </a:xfrm>
          <a:custGeom>
            <a:avLst/>
            <a:gdLst>
              <a:gd name="connsiteX0" fmla="*/ 0 w 7021513"/>
              <a:gd name="connsiteY0" fmla="*/ 0 h 4798992"/>
              <a:gd name="connsiteX1" fmla="*/ 7021513 w 7021513"/>
              <a:gd name="connsiteY1" fmla="*/ 0 h 4798992"/>
              <a:gd name="connsiteX2" fmla="*/ 7021513 w 7021513"/>
              <a:gd name="connsiteY2" fmla="*/ 4798992 h 4798992"/>
              <a:gd name="connsiteX3" fmla="*/ 0 w 7021513"/>
              <a:gd name="connsiteY3" fmla="*/ 4798992 h 479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1513" h="4798992">
                <a:moveTo>
                  <a:pt x="0" y="0"/>
                </a:moveTo>
                <a:lnTo>
                  <a:pt x="7021513" y="0"/>
                </a:lnTo>
                <a:lnTo>
                  <a:pt x="7021513" y="4798992"/>
                </a:lnTo>
                <a:lnTo>
                  <a:pt x="0" y="47989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53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9674656-6401-66C2-F6A0-1E6308CAAD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2" y="0"/>
            <a:ext cx="9144000" cy="10287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6857998 h 6858000"/>
              <a:gd name="connsiteX5" fmla="*/ 2106232 w 6096000"/>
              <a:gd name="connsiteY5" fmla="*/ 1 h 6858000"/>
              <a:gd name="connsiteX6" fmla="*/ 0 w 6096000"/>
              <a:gd name="connsiteY6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2106232" y="1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18365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491C491B-EF6B-5F33-4D61-C0EA113FC3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4" y="5143499"/>
            <a:ext cx="18283577" cy="5143502"/>
          </a:xfrm>
          <a:custGeom>
            <a:avLst/>
            <a:gdLst>
              <a:gd name="connsiteX0" fmla="*/ 0 w 12189051"/>
              <a:gd name="connsiteY0" fmla="*/ 0 h 3429001"/>
              <a:gd name="connsiteX1" fmla="*/ 12189051 w 12189051"/>
              <a:gd name="connsiteY1" fmla="*/ 0 h 3429001"/>
              <a:gd name="connsiteX2" fmla="*/ 12189051 w 12189051"/>
              <a:gd name="connsiteY2" fmla="*/ 3429001 h 3429001"/>
              <a:gd name="connsiteX3" fmla="*/ 0 w 12189051"/>
              <a:gd name="connsiteY3" fmla="*/ 3429001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9051" h="3429001">
                <a:moveTo>
                  <a:pt x="0" y="0"/>
                </a:moveTo>
                <a:lnTo>
                  <a:pt x="12189051" y="0"/>
                </a:lnTo>
                <a:lnTo>
                  <a:pt x="12189051" y="3429001"/>
                </a:lnTo>
                <a:lnTo>
                  <a:pt x="0" y="34290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03945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1B03158-40AA-8684-6063-15FFFE589F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0568" y="5863255"/>
            <a:ext cx="2480366" cy="2480366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CF64813-A67F-AEFF-912E-983BF2F02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2192" y="5863255"/>
            <a:ext cx="2480366" cy="2480366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A7F41857-0FB3-5BA7-F3B9-0E80C8B1CF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03819" y="5863255"/>
            <a:ext cx="2480366" cy="2480366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CD65459-C92B-0BBD-4B59-426FCD532E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435446" y="5863255"/>
            <a:ext cx="2480366" cy="2480366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0C784EC3-4E1B-3EAE-7133-F85AEC5FE6F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967076" y="5863255"/>
            <a:ext cx="2480366" cy="2480366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01028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A09019FF-EE31-2C6E-38CE-A42CE06EC5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24824" y="2482775"/>
            <a:ext cx="4542492" cy="4542492"/>
          </a:xfrm>
          <a:custGeom>
            <a:avLst/>
            <a:gdLst>
              <a:gd name="connsiteX0" fmla="*/ 1514164 w 3028328"/>
              <a:gd name="connsiteY0" fmla="*/ 0 h 3028328"/>
              <a:gd name="connsiteX1" fmla="*/ 3028328 w 3028328"/>
              <a:gd name="connsiteY1" fmla="*/ 1514164 h 3028328"/>
              <a:gd name="connsiteX2" fmla="*/ 1514164 w 3028328"/>
              <a:gd name="connsiteY2" fmla="*/ 3028328 h 3028328"/>
              <a:gd name="connsiteX3" fmla="*/ 0 w 3028328"/>
              <a:gd name="connsiteY3" fmla="*/ 1514164 h 3028328"/>
              <a:gd name="connsiteX4" fmla="*/ 1514164 w 3028328"/>
              <a:gd name="connsiteY4" fmla="*/ 0 h 302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8328" h="3028328">
                <a:moveTo>
                  <a:pt x="1514164" y="0"/>
                </a:moveTo>
                <a:cubicBezTo>
                  <a:pt x="2350413" y="0"/>
                  <a:pt x="3028328" y="677915"/>
                  <a:pt x="3028328" y="1514164"/>
                </a:cubicBezTo>
                <a:cubicBezTo>
                  <a:pt x="3028328" y="2350413"/>
                  <a:pt x="2350413" y="3028328"/>
                  <a:pt x="1514164" y="3028328"/>
                </a:cubicBezTo>
                <a:cubicBezTo>
                  <a:pt x="677915" y="3028328"/>
                  <a:pt x="0" y="2350413"/>
                  <a:pt x="0" y="1514164"/>
                </a:cubicBezTo>
                <a:cubicBezTo>
                  <a:pt x="0" y="677915"/>
                  <a:pt x="677915" y="0"/>
                  <a:pt x="15141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94061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DF8A109-1F41-75E8-9F24-E1ABA9F039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65756" y="817260"/>
            <a:ext cx="6858000" cy="8639175"/>
          </a:xfrm>
          <a:custGeom>
            <a:avLst/>
            <a:gdLst>
              <a:gd name="connsiteX0" fmla="*/ 0 w 4572000"/>
              <a:gd name="connsiteY0" fmla="*/ 0 h 5759450"/>
              <a:gd name="connsiteX1" fmla="*/ 4572000 w 4572000"/>
              <a:gd name="connsiteY1" fmla="*/ 0 h 5759450"/>
              <a:gd name="connsiteX2" fmla="*/ 4572000 w 4572000"/>
              <a:gd name="connsiteY2" fmla="*/ 5759450 h 5759450"/>
              <a:gd name="connsiteX3" fmla="*/ 0 w 4572000"/>
              <a:gd name="connsiteY3" fmla="*/ 5759450 h 575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759450">
                <a:moveTo>
                  <a:pt x="0" y="0"/>
                </a:moveTo>
                <a:lnTo>
                  <a:pt x="4572000" y="0"/>
                </a:lnTo>
                <a:lnTo>
                  <a:pt x="4572000" y="5759450"/>
                </a:lnTo>
                <a:lnTo>
                  <a:pt x="0" y="5759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65126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F37115C-3B09-0C0A-59CD-32C6B15109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01106" y="0"/>
            <a:ext cx="7886897" cy="10287000"/>
          </a:xfrm>
          <a:custGeom>
            <a:avLst/>
            <a:gdLst>
              <a:gd name="connsiteX0" fmla="*/ 0 w 5257931"/>
              <a:gd name="connsiteY0" fmla="*/ 0 h 6858000"/>
              <a:gd name="connsiteX1" fmla="*/ 5257931 w 5257931"/>
              <a:gd name="connsiteY1" fmla="*/ 0 h 6858000"/>
              <a:gd name="connsiteX2" fmla="*/ 5257931 w 5257931"/>
              <a:gd name="connsiteY2" fmla="*/ 6858000 h 6858000"/>
              <a:gd name="connsiteX3" fmla="*/ 0 w 525793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7931" h="6858000">
                <a:moveTo>
                  <a:pt x="0" y="0"/>
                </a:moveTo>
                <a:lnTo>
                  <a:pt x="5257931" y="0"/>
                </a:lnTo>
                <a:lnTo>
                  <a:pt x="525793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64098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51E6FC29-B6A1-7000-30A8-C4BD2FEE72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43549" y="2"/>
            <a:ext cx="7544451" cy="8330582"/>
          </a:xfrm>
          <a:custGeom>
            <a:avLst/>
            <a:gdLst>
              <a:gd name="connsiteX0" fmla="*/ 0 w 5029634"/>
              <a:gd name="connsiteY0" fmla="*/ 0 h 5553721"/>
              <a:gd name="connsiteX1" fmla="*/ 5029634 w 5029634"/>
              <a:gd name="connsiteY1" fmla="*/ 0 h 5553721"/>
              <a:gd name="connsiteX2" fmla="*/ 5029634 w 5029634"/>
              <a:gd name="connsiteY2" fmla="*/ 5553721 h 5553721"/>
              <a:gd name="connsiteX3" fmla="*/ 0 w 5029634"/>
              <a:gd name="connsiteY3" fmla="*/ 5553721 h 5553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9634" h="5553721">
                <a:moveTo>
                  <a:pt x="0" y="0"/>
                </a:moveTo>
                <a:lnTo>
                  <a:pt x="5029634" y="0"/>
                </a:lnTo>
                <a:lnTo>
                  <a:pt x="5029634" y="5553721"/>
                </a:lnTo>
                <a:lnTo>
                  <a:pt x="0" y="55537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17123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A6F6EB4-FEAB-9551-A92E-7BDF3A113C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867150"/>
            <a:ext cx="18288000" cy="64198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99785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F72749B-2821-82E7-CB4E-2DB32EF132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91450" y="1981842"/>
            <a:ext cx="4762500" cy="4055109"/>
          </a:xfrm>
          <a:custGeom>
            <a:avLst/>
            <a:gdLst>
              <a:gd name="connsiteX0" fmla="*/ 0 w 3175000"/>
              <a:gd name="connsiteY0" fmla="*/ 0 h 2703406"/>
              <a:gd name="connsiteX1" fmla="*/ 3175000 w 3175000"/>
              <a:gd name="connsiteY1" fmla="*/ 0 h 2703406"/>
              <a:gd name="connsiteX2" fmla="*/ 3175000 w 3175000"/>
              <a:gd name="connsiteY2" fmla="*/ 2703406 h 2703406"/>
              <a:gd name="connsiteX3" fmla="*/ 0 w 3175000"/>
              <a:gd name="connsiteY3" fmla="*/ 2703406 h 270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000" h="2703406">
                <a:moveTo>
                  <a:pt x="0" y="0"/>
                </a:moveTo>
                <a:lnTo>
                  <a:pt x="3175000" y="0"/>
                </a:lnTo>
                <a:lnTo>
                  <a:pt x="3175000" y="2703406"/>
                </a:lnTo>
                <a:lnTo>
                  <a:pt x="0" y="27034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63500" dir="10200000" algn="tl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6038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E5257230-6DBA-6E64-FF95-FC30E8BB82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70526" y="5815418"/>
            <a:ext cx="5867400" cy="3651767"/>
          </a:xfrm>
          <a:custGeom>
            <a:avLst/>
            <a:gdLst>
              <a:gd name="connsiteX0" fmla="*/ 0 w 3911600"/>
              <a:gd name="connsiteY0" fmla="*/ 0 h 2434511"/>
              <a:gd name="connsiteX1" fmla="*/ 3911600 w 3911600"/>
              <a:gd name="connsiteY1" fmla="*/ 0 h 2434511"/>
              <a:gd name="connsiteX2" fmla="*/ 3911600 w 3911600"/>
              <a:gd name="connsiteY2" fmla="*/ 2434511 h 2434511"/>
              <a:gd name="connsiteX3" fmla="*/ 0 w 3911600"/>
              <a:gd name="connsiteY3" fmla="*/ 2434511 h 243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2434511">
                <a:moveTo>
                  <a:pt x="0" y="0"/>
                </a:moveTo>
                <a:lnTo>
                  <a:pt x="3911600" y="0"/>
                </a:lnTo>
                <a:lnTo>
                  <a:pt x="3911600" y="2434511"/>
                </a:lnTo>
                <a:lnTo>
                  <a:pt x="0" y="2434511"/>
                </a:lnTo>
                <a:close/>
              </a:path>
            </a:pathLst>
          </a:custGeom>
          <a:noFill/>
          <a:ln>
            <a:noFill/>
          </a:ln>
          <a:effectLst>
            <a:outerShdw blurRad="127000" dist="63500" dir="10200000" algn="tl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EC6F448B-2EF1-789C-A771-AA2B9AC0C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70526" y="1902619"/>
            <a:ext cx="5867400" cy="3651767"/>
          </a:xfrm>
          <a:custGeom>
            <a:avLst/>
            <a:gdLst>
              <a:gd name="connsiteX0" fmla="*/ 0 w 3911600"/>
              <a:gd name="connsiteY0" fmla="*/ 0 h 2434511"/>
              <a:gd name="connsiteX1" fmla="*/ 3911600 w 3911600"/>
              <a:gd name="connsiteY1" fmla="*/ 0 h 2434511"/>
              <a:gd name="connsiteX2" fmla="*/ 3911600 w 3911600"/>
              <a:gd name="connsiteY2" fmla="*/ 2434511 h 2434511"/>
              <a:gd name="connsiteX3" fmla="*/ 0 w 3911600"/>
              <a:gd name="connsiteY3" fmla="*/ 2434511 h 243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2434511">
                <a:moveTo>
                  <a:pt x="0" y="0"/>
                </a:moveTo>
                <a:lnTo>
                  <a:pt x="3911600" y="0"/>
                </a:lnTo>
                <a:lnTo>
                  <a:pt x="3911600" y="2434511"/>
                </a:lnTo>
                <a:lnTo>
                  <a:pt x="0" y="2434511"/>
                </a:lnTo>
                <a:close/>
              </a:path>
            </a:pathLst>
          </a:custGeom>
          <a:noFill/>
          <a:ln>
            <a:noFill/>
          </a:ln>
          <a:effectLst>
            <a:outerShdw blurRad="127000" dist="63500" dir="10200000" algn="tl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328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060268B-ECDE-2864-0B1C-3FBAAF9A4B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8218185"/>
          </a:xfrm>
          <a:custGeom>
            <a:avLst/>
            <a:gdLst>
              <a:gd name="connsiteX0" fmla="*/ 0 w 6096000"/>
              <a:gd name="connsiteY0" fmla="*/ 0 h 5478790"/>
              <a:gd name="connsiteX1" fmla="*/ 5518841 w 6096000"/>
              <a:gd name="connsiteY1" fmla="*/ 0 h 5478790"/>
              <a:gd name="connsiteX2" fmla="*/ 5583025 w 6096000"/>
              <a:gd name="connsiteY2" fmla="*/ 98160 h 5478790"/>
              <a:gd name="connsiteX3" fmla="*/ 6096000 w 6096000"/>
              <a:gd name="connsiteY3" fmla="*/ 1935490 h 5478790"/>
              <a:gd name="connsiteX4" fmla="*/ 2552700 w 6096000"/>
              <a:gd name="connsiteY4" fmla="*/ 5478790 h 5478790"/>
              <a:gd name="connsiteX5" fmla="*/ 47209 w 6096000"/>
              <a:gd name="connsiteY5" fmla="*/ 4440982 h 5478790"/>
              <a:gd name="connsiteX6" fmla="*/ 0 w 6096000"/>
              <a:gd name="connsiteY6" fmla="*/ 4389039 h 547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5478790">
                <a:moveTo>
                  <a:pt x="0" y="0"/>
                </a:moveTo>
                <a:lnTo>
                  <a:pt x="5518841" y="0"/>
                </a:lnTo>
                <a:lnTo>
                  <a:pt x="5583025" y="98160"/>
                </a:lnTo>
                <a:cubicBezTo>
                  <a:pt x="5908546" y="633896"/>
                  <a:pt x="6096000" y="1262802"/>
                  <a:pt x="6096000" y="1935490"/>
                </a:cubicBezTo>
                <a:cubicBezTo>
                  <a:pt x="6096000" y="3892401"/>
                  <a:pt x="4509611" y="5478790"/>
                  <a:pt x="2552700" y="5478790"/>
                </a:cubicBezTo>
                <a:cubicBezTo>
                  <a:pt x="1574245" y="5478790"/>
                  <a:pt x="688420" y="5082193"/>
                  <a:pt x="47209" y="4440982"/>
                </a:cubicBezTo>
                <a:lnTo>
                  <a:pt x="0" y="43890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99091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ADDDD3DA-8C3F-2F36-EDFF-AE790417FC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74868" y="0"/>
            <a:ext cx="6813132" cy="10287000"/>
          </a:xfrm>
          <a:custGeom>
            <a:avLst/>
            <a:gdLst>
              <a:gd name="connsiteX0" fmla="*/ 3241326 w 4542088"/>
              <a:gd name="connsiteY0" fmla="*/ 0 h 6858000"/>
              <a:gd name="connsiteX1" fmla="*/ 4542088 w 4542088"/>
              <a:gd name="connsiteY1" fmla="*/ 0 h 6858000"/>
              <a:gd name="connsiteX2" fmla="*/ 4542088 w 4542088"/>
              <a:gd name="connsiteY2" fmla="*/ 6858000 h 6858000"/>
              <a:gd name="connsiteX3" fmla="*/ 3142973 w 4542088"/>
              <a:gd name="connsiteY3" fmla="*/ 6858000 h 6858000"/>
              <a:gd name="connsiteX4" fmla="*/ 167479 w 4542088"/>
              <a:gd name="connsiteY4" fmla="*/ 3882506 h 6858000"/>
              <a:gd name="connsiteX5" fmla="*/ 167479 w 4542088"/>
              <a:gd name="connsiteY5" fmla="*/ 30738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42088" h="6858000">
                <a:moveTo>
                  <a:pt x="3241326" y="0"/>
                </a:moveTo>
                <a:lnTo>
                  <a:pt x="4542088" y="0"/>
                </a:lnTo>
                <a:lnTo>
                  <a:pt x="4542088" y="6858000"/>
                </a:lnTo>
                <a:lnTo>
                  <a:pt x="3142973" y="6858000"/>
                </a:lnTo>
                <a:lnTo>
                  <a:pt x="167479" y="3882506"/>
                </a:lnTo>
                <a:cubicBezTo>
                  <a:pt x="-55826" y="3659201"/>
                  <a:pt x="-55826" y="3297152"/>
                  <a:pt x="167479" y="307384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FD4421F3-7D75-AF66-A229-4AD3C301F6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707877" y="6030226"/>
            <a:ext cx="3122603" cy="3122603"/>
          </a:xfrm>
          <a:custGeom>
            <a:avLst/>
            <a:gdLst>
              <a:gd name="connsiteX0" fmla="*/ 1040867 w 2081735"/>
              <a:gd name="connsiteY0" fmla="*/ 0 h 2081735"/>
              <a:gd name="connsiteX1" fmla="*/ 2081735 w 2081735"/>
              <a:gd name="connsiteY1" fmla="*/ 1040868 h 2081735"/>
              <a:gd name="connsiteX2" fmla="*/ 1040867 w 2081735"/>
              <a:gd name="connsiteY2" fmla="*/ 2081735 h 2081735"/>
              <a:gd name="connsiteX3" fmla="*/ 0 w 2081735"/>
              <a:gd name="connsiteY3" fmla="*/ 1040868 h 208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1735" h="2081735">
                <a:moveTo>
                  <a:pt x="1040867" y="0"/>
                </a:moveTo>
                <a:lnTo>
                  <a:pt x="2081735" y="1040868"/>
                </a:lnTo>
                <a:lnTo>
                  <a:pt x="1040867" y="2081735"/>
                </a:lnTo>
                <a:lnTo>
                  <a:pt x="0" y="1040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746D9614-171F-DB42-ADF2-735378899A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702437" y="1722553"/>
            <a:ext cx="3122603" cy="3122603"/>
          </a:xfrm>
          <a:custGeom>
            <a:avLst/>
            <a:gdLst>
              <a:gd name="connsiteX0" fmla="*/ 1040867 w 2081735"/>
              <a:gd name="connsiteY0" fmla="*/ 0 h 2081735"/>
              <a:gd name="connsiteX1" fmla="*/ 2081735 w 2081735"/>
              <a:gd name="connsiteY1" fmla="*/ 1040868 h 2081735"/>
              <a:gd name="connsiteX2" fmla="*/ 1040867 w 2081735"/>
              <a:gd name="connsiteY2" fmla="*/ 2081735 h 2081735"/>
              <a:gd name="connsiteX3" fmla="*/ 0 w 2081735"/>
              <a:gd name="connsiteY3" fmla="*/ 1040868 h 208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1735" h="2081735">
                <a:moveTo>
                  <a:pt x="1040867" y="0"/>
                </a:moveTo>
                <a:lnTo>
                  <a:pt x="2081735" y="1040868"/>
                </a:lnTo>
                <a:lnTo>
                  <a:pt x="1040867" y="2081735"/>
                </a:lnTo>
                <a:lnTo>
                  <a:pt x="0" y="1040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15354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8728681E-8FB8-2912-7302-B8CA1D64CC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29776" y="3044478"/>
            <a:ext cx="2795700" cy="2797281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78CFA7C-B987-F595-3FDE-4982CDA9E8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46941" y="3044478"/>
            <a:ext cx="2795700" cy="2797281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7BBCE4DF-122C-A2F9-9A46-92F9CB4F5E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964105" y="3044478"/>
            <a:ext cx="2795700" cy="2797281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673B70D7-B209-F08E-AF0D-FA378111870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181269" y="3044478"/>
            <a:ext cx="2795700" cy="2797281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2853097-B2AC-199E-2D22-77DAF13387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1162" y="3044478"/>
            <a:ext cx="2795700" cy="2797281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9880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DBFC530-D223-93B7-D637-74ADE263F9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0" y="1597846"/>
            <a:ext cx="6858000" cy="8689157"/>
          </a:xfrm>
          <a:custGeom>
            <a:avLst/>
            <a:gdLst>
              <a:gd name="connsiteX0" fmla="*/ 0 w 4572000"/>
              <a:gd name="connsiteY0" fmla="*/ 0 h 5792771"/>
              <a:gd name="connsiteX1" fmla="*/ 4572000 w 4572000"/>
              <a:gd name="connsiteY1" fmla="*/ 0 h 5792771"/>
              <a:gd name="connsiteX2" fmla="*/ 4572000 w 4572000"/>
              <a:gd name="connsiteY2" fmla="*/ 5792771 h 5792771"/>
              <a:gd name="connsiteX3" fmla="*/ 0 w 4572000"/>
              <a:gd name="connsiteY3" fmla="*/ 5792771 h 579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792771">
                <a:moveTo>
                  <a:pt x="0" y="0"/>
                </a:moveTo>
                <a:lnTo>
                  <a:pt x="4572000" y="0"/>
                </a:lnTo>
                <a:lnTo>
                  <a:pt x="4572000" y="5792771"/>
                </a:lnTo>
                <a:lnTo>
                  <a:pt x="0" y="57927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70452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67A8ACD-56FD-C1E4-6A90-AED1425A31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04515" y="-31950"/>
            <a:ext cx="9383487" cy="8191020"/>
          </a:xfrm>
          <a:custGeom>
            <a:avLst/>
            <a:gdLst>
              <a:gd name="connsiteX0" fmla="*/ 212180 w 6255658"/>
              <a:gd name="connsiteY0" fmla="*/ 0 h 5460680"/>
              <a:gd name="connsiteX1" fmla="*/ 6255657 w 6255658"/>
              <a:gd name="connsiteY1" fmla="*/ 0 h 5460680"/>
              <a:gd name="connsiteX2" fmla="*/ 6255658 w 6255658"/>
              <a:gd name="connsiteY2" fmla="*/ 4888641 h 5460680"/>
              <a:gd name="connsiteX3" fmla="*/ 6081528 w 6255658"/>
              <a:gd name="connsiteY3" fmla="*/ 4985749 h 5460680"/>
              <a:gd name="connsiteX4" fmla="*/ 1215825 w 6255658"/>
              <a:gd name="connsiteY4" fmla="*/ 4244856 h 5460680"/>
              <a:gd name="connsiteX5" fmla="*/ 170976 w 6255658"/>
              <a:gd name="connsiteY5" fmla="*/ 127724 h 546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658" h="5460680">
                <a:moveTo>
                  <a:pt x="212180" y="0"/>
                </a:moveTo>
                <a:lnTo>
                  <a:pt x="6255657" y="0"/>
                </a:lnTo>
                <a:lnTo>
                  <a:pt x="6255658" y="4888641"/>
                </a:lnTo>
                <a:lnTo>
                  <a:pt x="6081528" y="4985749"/>
                </a:lnTo>
                <a:cubicBezTo>
                  <a:pt x="4515037" y="5808964"/>
                  <a:pt x="2532968" y="5561999"/>
                  <a:pt x="1215825" y="4244856"/>
                </a:cubicBezTo>
                <a:cubicBezTo>
                  <a:pt x="101319" y="3130350"/>
                  <a:pt x="-246964" y="1539774"/>
                  <a:pt x="170976" y="12772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7074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2285AD4-9FDD-356E-33F5-6D22341E92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5868928"/>
            <a:ext cx="3014663" cy="3014663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F4064D8-2350-FABB-5750-4FA70EABAB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67222" y="5868928"/>
            <a:ext cx="3014663" cy="3014663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7425133-E9A0-2BDE-2D09-EA4E02D509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06118" y="5868928"/>
            <a:ext cx="3014663" cy="3014663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7FC29257-E58E-5114-C5C0-6F183362C8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5273340" y="5868928"/>
            <a:ext cx="3014663" cy="3014663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6A0BFB60-EEEF-BB15-BB16-F87C80EC823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2106118" y="2690407"/>
            <a:ext cx="3014663" cy="3014663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519F035-0828-AE85-61F1-E653DFACA5D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5273340" y="2690407"/>
            <a:ext cx="3014663" cy="3014663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BDBC7732-D721-1932-0112-BA6C52CDF82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938898" y="2690407"/>
            <a:ext cx="3014663" cy="3014663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62083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1A7FD6E7-22DE-D153-AF79-0F38D96EC3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561" y="2801175"/>
            <a:ext cx="16148450" cy="3194361"/>
          </a:xfrm>
          <a:custGeom>
            <a:avLst/>
            <a:gdLst>
              <a:gd name="connsiteX0" fmla="*/ 305061 w 10765633"/>
              <a:gd name="connsiteY0" fmla="*/ 0 h 2129574"/>
              <a:gd name="connsiteX1" fmla="*/ 10495496 w 10765633"/>
              <a:gd name="connsiteY1" fmla="*/ 0 h 2129574"/>
              <a:gd name="connsiteX2" fmla="*/ 10748458 w 10765633"/>
              <a:gd name="connsiteY2" fmla="*/ 134498 h 2129574"/>
              <a:gd name="connsiteX3" fmla="*/ 10765633 w 10765633"/>
              <a:gd name="connsiteY3" fmla="*/ 166142 h 2129574"/>
              <a:gd name="connsiteX4" fmla="*/ 10765633 w 10765633"/>
              <a:gd name="connsiteY4" fmla="*/ 1963432 h 2129574"/>
              <a:gd name="connsiteX5" fmla="*/ 10748458 w 10765633"/>
              <a:gd name="connsiteY5" fmla="*/ 1995076 h 2129574"/>
              <a:gd name="connsiteX6" fmla="*/ 10495496 w 10765633"/>
              <a:gd name="connsiteY6" fmla="*/ 2129574 h 2129574"/>
              <a:gd name="connsiteX7" fmla="*/ 305061 w 10765633"/>
              <a:gd name="connsiteY7" fmla="*/ 2129574 h 2129574"/>
              <a:gd name="connsiteX8" fmla="*/ 0 w 10765633"/>
              <a:gd name="connsiteY8" fmla="*/ 1824513 h 2129574"/>
              <a:gd name="connsiteX9" fmla="*/ 0 w 10765633"/>
              <a:gd name="connsiteY9" fmla="*/ 305061 h 2129574"/>
              <a:gd name="connsiteX10" fmla="*/ 305061 w 10765633"/>
              <a:gd name="connsiteY10" fmla="*/ 0 h 212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65633" h="2129574">
                <a:moveTo>
                  <a:pt x="305061" y="0"/>
                </a:moveTo>
                <a:lnTo>
                  <a:pt x="10495496" y="0"/>
                </a:lnTo>
                <a:cubicBezTo>
                  <a:pt x="10600797" y="0"/>
                  <a:pt x="10693636" y="53352"/>
                  <a:pt x="10748458" y="134498"/>
                </a:cubicBezTo>
                <a:lnTo>
                  <a:pt x="10765633" y="166142"/>
                </a:lnTo>
                <a:lnTo>
                  <a:pt x="10765633" y="1963432"/>
                </a:lnTo>
                <a:lnTo>
                  <a:pt x="10748458" y="1995076"/>
                </a:lnTo>
                <a:cubicBezTo>
                  <a:pt x="10693636" y="2076223"/>
                  <a:pt x="10600797" y="2129574"/>
                  <a:pt x="10495496" y="2129574"/>
                </a:cubicBezTo>
                <a:lnTo>
                  <a:pt x="305061" y="2129574"/>
                </a:lnTo>
                <a:cubicBezTo>
                  <a:pt x="136580" y="2129574"/>
                  <a:pt x="0" y="1992994"/>
                  <a:pt x="0" y="1824513"/>
                </a:cubicBezTo>
                <a:lnTo>
                  <a:pt x="0" y="305061"/>
                </a:lnTo>
                <a:cubicBezTo>
                  <a:pt x="0" y="136580"/>
                  <a:pt x="136580" y="0"/>
                  <a:pt x="3050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04247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B4D32FFD-A467-F1F3-E57B-88ACBB7D6C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1902620"/>
            <a:ext cx="8097441" cy="7560468"/>
          </a:xfrm>
          <a:custGeom>
            <a:avLst/>
            <a:gdLst>
              <a:gd name="connsiteX0" fmla="*/ 303628 w 5398294"/>
              <a:gd name="connsiteY0" fmla="*/ 0 h 5040312"/>
              <a:gd name="connsiteX1" fmla="*/ 5094666 w 5398294"/>
              <a:gd name="connsiteY1" fmla="*/ 0 h 5040312"/>
              <a:gd name="connsiteX2" fmla="*/ 5398294 w 5398294"/>
              <a:gd name="connsiteY2" fmla="*/ 303628 h 5040312"/>
              <a:gd name="connsiteX3" fmla="*/ 5398294 w 5398294"/>
              <a:gd name="connsiteY3" fmla="*/ 4736684 h 5040312"/>
              <a:gd name="connsiteX4" fmla="*/ 5094666 w 5398294"/>
              <a:gd name="connsiteY4" fmla="*/ 5040312 h 5040312"/>
              <a:gd name="connsiteX5" fmla="*/ 303628 w 5398294"/>
              <a:gd name="connsiteY5" fmla="*/ 5040312 h 5040312"/>
              <a:gd name="connsiteX6" fmla="*/ 0 w 5398294"/>
              <a:gd name="connsiteY6" fmla="*/ 4736684 h 5040312"/>
              <a:gd name="connsiteX7" fmla="*/ 0 w 5398294"/>
              <a:gd name="connsiteY7" fmla="*/ 303628 h 5040312"/>
              <a:gd name="connsiteX8" fmla="*/ 303628 w 5398294"/>
              <a:gd name="connsiteY8" fmla="*/ 0 h 504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98294" h="5040312">
                <a:moveTo>
                  <a:pt x="303628" y="0"/>
                </a:moveTo>
                <a:lnTo>
                  <a:pt x="5094666" y="0"/>
                </a:lnTo>
                <a:cubicBezTo>
                  <a:pt x="5262355" y="0"/>
                  <a:pt x="5398294" y="135939"/>
                  <a:pt x="5398294" y="303628"/>
                </a:cubicBezTo>
                <a:lnTo>
                  <a:pt x="5398294" y="4736684"/>
                </a:lnTo>
                <a:cubicBezTo>
                  <a:pt x="5398294" y="4904373"/>
                  <a:pt x="5262355" y="5040312"/>
                  <a:pt x="5094666" y="5040312"/>
                </a:cubicBezTo>
                <a:lnTo>
                  <a:pt x="303628" y="5040312"/>
                </a:lnTo>
                <a:cubicBezTo>
                  <a:pt x="135939" y="5040312"/>
                  <a:pt x="0" y="4904373"/>
                  <a:pt x="0" y="4736684"/>
                </a:cubicBezTo>
                <a:lnTo>
                  <a:pt x="0" y="303628"/>
                </a:lnTo>
                <a:cubicBezTo>
                  <a:pt x="0" y="135939"/>
                  <a:pt x="135939" y="0"/>
                  <a:pt x="3036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9564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E5511EC-6FDA-BE74-5E3F-43F2C4E9C0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57901" y="2328863"/>
            <a:ext cx="6557963" cy="7981697"/>
          </a:xfrm>
          <a:custGeom>
            <a:avLst/>
            <a:gdLst>
              <a:gd name="connsiteX0" fmla="*/ 0 w 4371975"/>
              <a:gd name="connsiteY0" fmla="*/ 0 h 5321131"/>
              <a:gd name="connsiteX1" fmla="*/ 4371975 w 4371975"/>
              <a:gd name="connsiteY1" fmla="*/ 0 h 5321131"/>
              <a:gd name="connsiteX2" fmla="*/ 4371975 w 4371975"/>
              <a:gd name="connsiteY2" fmla="*/ 5321131 h 5321131"/>
              <a:gd name="connsiteX3" fmla="*/ 0 w 4371975"/>
              <a:gd name="connsiteY3" fmla="*/ 5321131 h 5321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1975" h="5321131">
                <a:moveTo>
                  <a:pt x="0" y="0"/>
                </a:moveTo>
                <a:lnTo>
                  <a:pt x="4371975" y="0"/>
                </a:lnTo>
                <a:lnTo>
                  <a:pt x="4371975" y="5321131"/>
                </a:lnTo>
                <a:lnTo>
                  <a:pt x="0" y="53211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36902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6DAD5E2-5AD7-BCB7-59CA-A170F25A30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659084"/>
            <a:ext cx="18288000" cy="5627916"/>
          </a:xfrm>
          <a:custGeom>
            <a:avLst/>
            <a:gdLst>
              <a:gd name="connsiteX0" fmla="*/ 0 w 12192000"/>
              <a:gd name="connsiteY0" fmla="*/ 0 h 3751944"/>
              <a:gd name="connsiteX1" fmla="*/ 12192000 w 12192000"/>
              <a:gd name="connsiteY1" fmla="*/ 0 h 3751944"/>
              <a:gd name="connsiteX2" fmla="*/ 12192000 w 12192000"/>
              <a:gd name="connsiteY2" fmla="*/ 3751944 h 3751944"/>
              <a:gd name="connsiteX3" fmla="*/ 0 w 12192000"/>
              <a:gd name="connsiteY3" fmla="*/ 3751944 h 37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51944">
                <a:moveTo>
                  <a:pt x="0" y="0"/>
                </a:moveTo>
                <a:lnTo>
                  <a:pt x="12192000" y="0"/>
                </a:lnTo>
                <a:lnTo>
                  <a:pt x="12192000" y="3751944"/>
                </a:lnTo>
                <a:lnTo>
                  <a:pt x="0" y="37519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55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F0C55F81-FBCC-C9AA-04A5-5E9BA9935DC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24641" y="5496099"/>
            <a:ext cx="2798673" cy="980961"/>
          </a:xfrm>
          <a:custGeom>
            <a:avLst/>
            <a:gdLst>
              <a:gd name="connsiteX0" fmla="*/ 66136 w 1865782"/>
              <a:gd name="connsiteY0" fmla="*/ 0 h 653974"/>
              <a:gd name="connsiteX1" fmla="*/ 1799646 w 1865782"/>
              <a:gd name="connsiteY1" fmla="*/ 0 h 653974"/>
              <a:gd name="connsiteX2" fmla="*/ 1865782 w 1865782"/>
              <a:gd name="connsiteY2" fmla="*/ 66136 h 653974"/>
              <a:gd name="connsiteX3" fmla="*/ 1865782 w 1865782"/>
              <a:gd name="connsiteY3" fmla="*/ 587838 h 653974"/>
              <a:gd name="connsiteX4" fmla="*/ 1799646 w 1865782"/>
              <a:gd name="connsiteY4" fmla="*/ 653974 h 653974"/>
              <a:gd name="connsiteX5" fmla="*/ 66136 w 1865782"/>
              <a:gd name="connsiteY5" fmla="*/ 653974 h 653974"/>
              <a:gd name="connsiteX6" fmla="*/ 0 w 1865782"/>
              <a:gd name="connsiteY6" fmla="*/ 587838 h 653974"/>
              <a:gd name="connsiteX7" fmla="*/ 0 w 1865782"/>
              <a:gd name="connsiteY7" fmla="*/ 66136 h 653974"/>
              <a:gd name="connsiteX8" fmla="*/ 66136 w 1865782"/>
              <a:gd name="connsiteY8" fmla="*/ 0 h 6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5782" h="653974">
                <a:moveTo>
                  <a:pt x="66136" y="0"/>
                </a:moveTo>
                <a:lnTo>
                  <a:pt x="1799646" y="0"/>
                </a:lnTo>
                <a:cubicBezTo>
                  <a:pt x="1836172" y="0"/>
                  <a:pt x="1865782" y="29610"/>
                  <a:pt x="1865782" y="66136"/>
                </a:cubicBezTo>
                <a:lnTo>
                  <a:pt x="1865782" y="587838"/>
                </a:lnTo>
                <a:cubicBezTo>
                  <a:pt x="1865782" y="624364"/>
                  <a:pt x="1836172" y="653974"/>
                  <a:pt x="1799646" y="653974"/>
                </a:cubicBezTo>
                <a:lnTo>
                  <a:pt x="66136" y="653974"/>
                </a:lnTo>
                <a:cubicBezTo>
                  <a:pt x="29610" y="653974"/>
                  <a:pt x="0" y="624364"/>
                  <a:pt x="0" y="587838"/>
                </a:cubicBezTo>
                <a:lnTo>
                  <a:pt x="0" y="66136"/>
                </a:lnTo>
                <a:cubicBezTo>
                  <a:pt x="0" y="29610"/>
                  <a:pt x="29610" y="0"/>
                  <a:pt x="66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25AD94B8-0534-3FFA-0D44-98CE2F7E6B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24641" y="7747494"/>
            <a:ext cx="2798673" cy="980961"/>
          </a:xfrm>
          <a:custGeom>
            <a:avLst/>
            <a:gdLst>
              <a:gd name="connsiteX0" fmla="*/ 66136 w 1865782"/>
              <a:gd name="connsiteY0" fmla="*/ 0 h 653974"/>
              <a:gd name="connsiteX1" fmla="*/ 1799646 w 1865782"/>
              <a:gd name="connsiteY1" fmla="*/ 0 h 653974"/>
              <a:gd name="connsiteX2" fmla="*/ 1865782 w 1865782"/>
              <a:gd name="connsiteY2" fmla="*/ 66136 h 653974"/>
              <a:gd name="connsiteX3" fmla="*/ 1865782 w 1865782"/>
              <a:gd name="connsiteY3" fmla="*/ 587838 h 653974"/>
              <a:gd name="connsiteX4" fmla="*/ 1799646 w 1865782"/>
              <a:gd name="connsiteY4" fmla="*/ 653974 h 653974"/>
              <a:gd name="connsiteX5" fmla="*/ 66136 w 1865782"/>
              <a:gd name="connsiteY5" fmla="*/ 653974 h 653974"/>
              <a:gd name="connsiteX6" fmla="*/ 0 w 1865782"/>
              <a:gd name="connsiteY6" fmla="*/ 587838 h 653974"/>
              <a:gd name="connsiteX7" fmla="*/ 0 w 1865782"/>
              <a:gd name="connsiteY7" fmla="*/ 66136 h 653974"/>
              <a:gd name="connsiteX8" fmla="*/ 66136 w 1865782"/>
              <a:gd name="connsiteY8" fmla="*/ 0 h 6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5782" h="653974">
                <a:moveTo>
                  <a:pt x="66136" y="0"/>
                </a:moveTo>
                <a:lnTo>
                  <a:pt x="1799646" y="0"/>
                </a:lnTo>
                <a:cubicBezTo>
                  <a:pt x="1836172" y="0"/>
                  <a:pt x="1865782" y="29610"/>
                  <a:pt x="1865782" y="66136"/>
                </a:cubicBezTo>
                <a:lnTo>
                  <a:pt x="1865782" y="587838"/>
                </a:lnTo>
                <a:cubicBezTo>
                  <a:pt x="1865782" y="624364"/>
                  <a:pt x="1836172" y="653974"/>
                  <a:pt x="1799646" y="653974"/>
                </a:cubicBezTo>
                <a:lnTo>
                  <a:pt x="66136" y="653974"/>
                </a:lnTo>
                <a:cubicBezTo>
                  <a:pt x="29610" y="653974"/>
                  <a:pt x="0" y="624364"/>
                  <a:pt x="0" y="587838"/>
                </a:cubicBezTo>
                <a:lnTo>
                  <a:pt x="0" y="66136"/>
                </a:lnTo>
                <a:cubicBezTo>
                  <a:pt x="0" y="29610"/>
                  <a:pt x="29610" y="0"/>
                  <a:pt x="66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6D10C485-4854-F5CC-700A-C7380E13BC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24641" y="3244704"/>
            <a:ext cx="2798673" cy="980961"/>
          </a:xfrm>
          <a:custGeom>
            <a:avLst/>
            <a:gdLst>
              <a:gd name="connsiteX0" fmla="*/ 66136 w 1865782"/>
              <a:gd name="connsiteY0" fmla="*/ 0 h 653974"/>
              <a:gd name="connsiteX1" fmla="*/ 1799646 w 1865782"/>
              <a:gd name="connsiteY1" fmla="*/ 0 h 653974"/>
              <a:gd name="connsiteX2" fmla="*/ 1865782 w 1865782"/>
              <a:gd name="connsiteY2" fmla="*/ 66136 h 653974"/>
              <a:gd name="connsiteX3" fmla="*/ 1865782 w 1865782"/>
              <a:gd name="connsiteY3" fmla="*/ 587838 h 653974"/>
              <a:gd name="connsiteX4" fmla="*/ 1799646 w 1865782"/>
              <a:gd name="connsiteY4" fmla="*/ 653974 h 653974"/>
              <a:gd name="connsiteX5" fmla="*/ 66136 w 1865782"/>
              <a:gd name="connsiteY5" fmla="*/ 653974 h 653974"/>
              <a:gd name="connsiteX6" fmla="*/ 0 w 1865782"/>
              <a:gd name="connsiteY6" fmla="*/ 587838 h 653974"/>
              <a:gd name="connsiteX7" fmla="*/ 0 w 1865782"/>
              <a:gd name="connsiteY7" fmla="*/ 66136 h 653974"/>
              <a:gd name="connsiteX8" fmla="*/ 66136 w 1865782"/>
              <a:gd name="connsiteY8" fmla="*/ 0 h 6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5782" h="653974">
                <a:moveTo>
                  <a:pt x="66136" y="0"/>
                </a:moveTo>
                <a:lnTo>
                  <a:pt x="1799646" y="0"/>
                </a:lnTo>
                <a:cubicBezTo>
                  <a:pt x="1836172" y="0"/>
                  <a:pt x="1865782" y="29610"/>
                  <a:pt x="1865782" y="66136"/>
                </a:cubicBezTo>
                <a:lnTo>
                  <a:pt x="1865782" y="587838"/>
                </a:lnTo>
                <a:cubicBezTo>
                  <a:pt x="1865782" y="624364"/>
                  <a:pt x="1836172" y="653974"/>
                  <a:pt x="1799646" y="653974"/>
                </a:cubicBezTo>
                <a:lnTo>
                  <a:pt x="66136" y="653974"/>
                </a:lnTo>
                <a:cubicBezTo>
                  <a:pt x="29610" y="653974"/>
                  <a:pt x="0" y="624364"/>
                  <a:pt x="0" y="587838"/>
                </a:cubicBezTo>
                <a:lnTo>
                  <a:pt x="0" y="66136"/>
                </a:lnTo>
                <a:cubicBezTo>
                  <a:pt x="0" y="29610"/>
                  <a:pt x="29610" y="0"/>
                  <a:pt x="66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862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14A1D653-2045-26CB-B4E6-5D40FDFC1E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65951" y="6926404"/>
            <a:ext cx="4156098" cy="2096390"/>
          </a:xfrm>
          <a:custGeom>
            <a:avLst/>
            <a:gdLst>
              <a:gd name="connsiteX0" fmla="*/ 66959 w 2770732"/>
              <a:gd name="connsiteY0" fmla="*/ 0 h 1397593"/>
              <a:gd name="connsiteX1" fmla="*/ 2703773 w 2770732"/>
              <a:gd name="connsiteY1" fmla="*/ 0 h 1397593"/>
              <a:gd name="connsiteX2" fmla="*/ 2770732 w 2770732"/>
              <a:gd name="connsiteY2" fmla="*/ 66959 h 1397593"/>
              <a:gd name="connsiteX3" fmla="*/ 2770732 w 2770732"/>
              <a:gd name="connsiteY3" fmla="*/ 1330634 h 1397593"/>
              <a:gd name="connsiteX4" fmla="*/ 2703773 w 2770732"/>
              <a:gd name="connsiteY4" fmla="*/ 1397593 h 1397593"/>
              <a:gd name="connsiteX5" fmla="*/ 66959 w 2770732"/>
              <a:gd name="connsiteY5" fmla="*/ 1397593 h 1397593"/>
              <a:gd name="connsiteX6" fmla="*/ 0 w 2770732"/>
              <a:gd name="connsiteY6" fmla="*/ 1330634 h 1397593"/>
              <a:gd name="connsiteX7" fmla="*/ 0 w 2770732"/>
              <a:gd name="connsiteY7" fmla="*/ 66959 h 1397593"/>
              <a:gd name="connsiteX8" fmla="*/ 66959 w 2770732"/>
              <a:gd name="connsiteY8" fmla="*/ 0 h 139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0732" h="1397593">
                <a:moveTo>
                  <a:pt x="66959" y="0"/>
                </a:moveTo>
                <a:lnTo>
                  <a:pt x="2703773" y="0"/>
                </a:lnTo>
                <a:cubicBezTo>
                  <a:pt x="2740753" y="0"/>
                  <a:pt x="2770732" y="29979"/>
                  <a:pt x="2770732" y="66959"/>
                </a:cubicBezTo>
                <a:lnTo>
                  <a:pt x="2770732" y="1330634"/>
                </a:lnTo>
                <a:cubicBezTo>
                  <a:pt x="2770732" y="1367614"/>
                  <a:pt x="2740753" y="1397593"/>
                  <a:pt x="2703773" y="1397593"/>
                </a:cubicBezTo>
                <a:lnTo>
                  <a:pt x="66959" y="1397593"/>
                </a:lnTo>
                <a:cubicBezTo>
                  <a:pt x="29979" y="1397593"/>
                  <a:pt x="0" y="1367614"/>
                  <a:pt x="0" y="1330634"/>
                </a:cubicBezTo>
                <a:lnTo>
                  <a:pt x="0" y="66959"/>
                </a:lnTo>
                <a:cubicBezTo>
                  <a:pt x="0" y="29979"/>
                  <a:pt x="29979" y="0"/>
                  <a:pt x="669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C518223D-09F6-2C2C-3BBA-772D95483B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563475" y="6926404"/>
            <a:ext cx="4156098" cy="2096390"/>
          </a:xfrm>
          <a:custGeom>
            <a:avLst/>
            <a:gdLst>
              <a:gd name="connsiteX0" fmla="*/ 66959 w 2770732"/>
              <a:gd name="connsiteY0" fmla="*/ 0 h 1397593"/>
              <a:gd name="connsiteX1" fmla="*/ 2703773 w 2770732"/>
              <a:gd name="connsiteY1" fmla="*/ 0 h 1397593"/>
              <a:gd name="connsiteX2" fmla="*/ 2770732 w 2770732"/>
              <a:gd name="connsiteY2" fmla="*/ 66959 h 1397593"/>
              <a:gd name="connsiteX3" fmla="*/ 2770732 w 2770732"/>
              <a:gd name="connsiteY3" fmla="*/ 1330634 h 1397593"/>
              <a:gd name="connsiteX4" fmla="*/ 2703773 w 2770732"/>
              <a:gd name="connsiteY4" fmla="*/ 1397593 h 1397593"/>
              <a:gd name="connsiteX5" fmla="*/ 66959 w 2770732"/>
              <a:gd name="connsiteY5" fmla="*/ 1397593 h 1397593"/>
              <a:gd name="connsiteX6" fmla="*/ 0 w 2770732"/>
              <a:gd name="connsiteY6" fmla="*/ 1330634 h 1397593"/>
              <a:gd name="connsiteX7" fmla="*/ 0 w 2770732"/>
              <a:gd name="connsiteY7" fmla="*/ 66959 h 1397593"/>
              <a:gd name="connsiteX8" fmla="*/ 66959 w 2770732"/>
              <a:gd name="connsiteY8" fmla="*/ 0 h 139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0732" h="1397593">
                <a:moveTo>
                  <a:pt x="66959" y="0"/>
                </a:moveTo>
                <a:lnTo>
                  <a:pt x="2703773" y="0"/>
                </a:lnTo>
                <a:cubicBezTo>
                  <a:pt x="2740753" y="0"/>
                  <a:pt x="2770732" y="29979"/>
                  <a:pt x="2770732" y="66959"/>
                </a:cubicBezTo>
                <a:lnTo>
                  <a:pt x="2770732" y="1330634"/>
                </a:lnTo>
                <a:cubicBezTo>
                  <a:pt x="2770732" y="1367614"/>
                  <a:pt x="2740753" y="1397593"/>
                  <a:pt x="2703773" y="1397593"/>
                </a:cubicBezTo>
                <a:lnTo>
                  <a:pt x="66959" y="1397593"/>
                </a:lnTo>
                <a:cubicBezTo>
                  <a:pt x="29979" y="1397593"/>
                  <a:pt x="0" y="1367614"/>
                  <a:pt x="0" y="1330634"/>
                </a:cubicBezTo>
                <a:lnTo>
                  <a:pt x="0" y="66959"/>
                </a:lnTo>
                <a:cubicBezTo>
                  <a:pt x="0" y="29979"/>
                  <a:pt x="29979" y="0"/>
                  <a:pt x="669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0758792-1701-26E6-AF8F-47D8C18296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68427" y="6926404"/>
            <a:ext cx="4156098" cy="2096390"/>
          </a:xfrm>
          <a:custGeom>
            <a:avLst/>
            <a:gdLst>
              <a:gd name="connsiteX0" fmla="*/ 66959 w 2770732"/>
              <a:gd name="connsiteY0" fmla="*/ 0 h 1397593"/>
              <a:gd name="connsiteX1" fmla="*/ 2703773 w 2770732"/>
              <a:gd name="connsiteY1" fmla="*/ 0 h 1397593"/>
              <a:gd name="connsiteX2" fmla="*/ 2770732 w 2770732"/>
              <a:gd name="connsiteY2" fmla="*/ 66959 h 1397593"/>
              <a:gd name="connsiteX3" fmla="*/ 2770732 w 2770732"/>
              <a:gd name="connsiteY3" fmla="*/ 1330634 h 1397593"/>
              <a:gd name="connsiteX4" fmla="*/ 2703773 w 2770732"/>
              <a:gd name="connsiteY4" fmla="*/ 1397593 h 1397593"/>
              <a:gd name="connsiteX5" fmla="*/ 66959 w 2770732"/>
              <a:gd name="connsiteY5" fmla="*/ 1397593 h 1397593"/>
              <a:gd name="connsiteX6" fmla="*/ 0 w 2770732"/>
              <a:gd name="connsiteY6" fmla="*/ 1330634 h 1397593"/>
              <a:gd name="connsiteX7" fmla="*/ 0 w 2770732"/>
              <a:gd name="connsiteY7" fmla="*/ 66959 h 1397593"/>
              <a:gd name="connsiteX8" fmla="*/ 66959 w 2770732"/>
              <a:gd name="connsiteY8" fmla="*/ 0 h 139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0732" h="1397593">
                <a:moveTo>
                  <a:pt x="66959" y="0"/>
                </a:moveTo>
                <a:lnTo>
                  <a:pt x="2703773" y="0"/>
                </a:lnTo>
                <a:cubicBezTo>
                  <a:pt x="2740753" y="0"/>
                  <a:pt x="2770732" y="29979"/>
                  <a:pt x="2770732" y="66959"/>
                </a:cubicBezTo>
                <a:lnTo>
                  <a:pt x="2770732" y="1330634"/>
                </a:lnTo>
                <a:cubicBezTo>
                  <a:pt x="2770732" y="1367614"/>
                  <a:pt x="2740753" y="1397593"/>
                  <a:pt x="2703773" y="1397593"/>
                </a:cubicBezTo>
                <a:lnTo>
                  <a:pt x="66959" y="1397593"/>
                </a:lnTo>
                <a:cubicBezTo>
                  <a:pt x="29979" y="1397593"/>
                  <a:pt x="0" y="1367614"/>
                  <a:pt x="0" y="1330634"/>
                </a:cubicBezTo>
                <a:lnTo>
                  <a:pt x="0" y="66959"/>
                </a:lnTo>
                <a:cubicBezTo>
                  <a:pt x="0" y="29979"/>
                  <a:pt x="29979" y="0"/>
                  <a:pt x="669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12635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91DB49D-CFC7-EE55-7D35-F4294F815A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3867" y="0"/>
            <a:ext cx="9244136" cy="10287000"/>
          </a:xfrm>
          <a:custGeom>
            <a:avLst/>
            <a:gdLst>
              <a:gd name="connsiteX0" fmla="*/ 0 w 6162757"/>
              <a:gd name="connsiteY0" fmla="*/ 0 h 6858000"/>
              <a:gd name="connsiteX1" fmla="*/ 6162757 w 6162757"/>
              <a:gd name="connsiteY1" fmla="*/ 0 h 6858000"/>
              <a:gd name="connsiteX2" fmla="*/ 6162757 w 6162757"/>
              <a:gd name="connsiteY2" fmla="*/ 6858000 h 6858000"/>
              <a:gd name="connsiteX3" fmla="*/ 0 w 61627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757" h="6858000">
                <a:moveTo>
                  <a:pt x="0" y="0"/>
                </a:moveTo>
                <a:lnTo>
                  <a:pt x="6162757" y="0"/>
                </a:lnTo>
                <a:lnTo>
                  <a:pt x="616275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2097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A1483794-ED0C-61C0-6C1D-025EE704B7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0557" y="2969024"/>
            <a:ext cx="4586886" cy="2780861"/>
          </a:xfrm>
          <a:custGeom>
            <a:avLst/>
            <a:gdLst>
              <a:gd name="connsiteX0" fmla="*/ 166779 w 3057924"/>
              <a:gd name="connsiteY0" fmla="*/ 0 h 1853907"/>
              <a:gd name="connsiteX1" fmla="*/ 2891145 w 3057924"/>
              <a:gd name="connsiteY1" fmla="*/ 0 h 1853907"/>
              <a:gd name="connsiteX2" fmla="*/ 3057924 w 3057924"/>
              <a:gd name="connsiteY2" fmla="*/ 166779 h 1853907"/>
              <a:gd name="connsiteX3" fmla="*/ 3057924 w 3057924"/>
              <a:gd name="connsiteY3" fmla="*/ 1853907 h 1853907"/>
              <a:gd name="connsiteX4" fmla="*/ 0 w 3057924"/>
              <a:gd name="connsiteY4" fmla="*/ 1853907 h 1853907"/>
              <a:gd name="connsiteX5" fmla="*/ 0 w 3057924"/>
              <a:gd name="connsiteY5" fmla="*/ 166779 h 1853907"/>
              <a:gd name="connsiteX6" fmla="*/ 166779 w 3057924"/>
              <a:gd name="connsiteY6" fmla="*/ 0 h 185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7924" h="1853907">
                <a:moveTo>
                  <a:pt x="166779" y="0"/>
                </a:moveTo>
                <a:lnTo>
                  <a:pt x="2891145" y="0"/>
                </a:lnTo>
                <a:cubicBezTo>
                  <a:pt x="2983254" y="0"/>
                  <a:pt x="3057924" y="74670"/>
                  <a:pt x="3057924" y="166779"/>
                </a:cubicBezTo>
                <a:lnTo>
                  <a:pt x="3057924" y="1853907"/>
                </a:lnTo>
                <a:lnTo>
                  <a:pt x="0" y="1853907"/>
                </a:lnTo>
                <a:lnTo>
                  <a:pt x="0" y="166779"/>
                </a:lnTo>
                <a:cubicBezTo>
                  <a:pt x="0" y="74670"/>
                  <a:pt x="74670" y="0"/>
                  <a:pt x="1667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9241C431-1B22-43FB-CE74-4958BB8346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021050" y="2969024"/>
            <a:ext cx="4586886" cy="2780861"/>
          </a:xfrm>
          <a:custGeom>
            <a:avLst/>
            <a:gdLst>
              <a:gd name="connsiteX0" fmla="*/ 166779 w 3057924"/>
              <a:gd name="connsiteY0" fmla="*/ 0 h 1853907"/>
              <a:gd name="connsiteX1" fmla="*/ 2891145 w 3057924"/>
              <a:gd name="connsiteY1" fmla="*/ 0 h 1853907"/>
              <a:gd name="connsiteX2" fmla="*/ 3057924 w 3057924"/>
              <a:gd name="connsiteY2" fmla="*/ 166779 h 1853907"/>
              <a:gd name="connsiteX3" fmla="*/ 3057924 w 3057924"/>
              <a:gd name="connsiteY3" fmla="*/ 1853907 h 1853907"/>
              <a:gd name="connsiteX4" fmla="*/ 0 w 3057924"/>
              <a:gd name="connsiteY4" fmla="*/ 1853907 h 1853907"/>
              <a:gd name="connsiteX5" fmla="*/ 0 w 3057924"/>
              <a:gd name="connsiteY5" fmla="*/ 166779 h 1853907"/>
              <a:gd name="connsiteX6" fmla="*/ 166779 w 3057924"/>
              <a:gd name="connsiteY6" fmla="*/ 0 h 185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7924" h="1853907">
                <a:moveTo>
                  <a:pt x="166779" y="0"/>
                </a:moveTo>
                <a:lnTo>
                  <a:pt x="2891145" y="0"/>
                </a:lnTo>
                <a:cubicBezTo>
                  <a:pt x="2983254" y="0"/>
                  <a:pt x="3057924" y="74670"/>
                  <a:pt x="3057924" y="166779"/>
                </a:cubicBezTo>
                <a:lnTo>
                  <a:pt x="3057924" y="1853907"/>
                </a:lnTo>
                <a:lnTo>
                  <a:pt x="0" y="1853907"/>
                </a:lnTo>
                <a:lnTo>
                  <a:pt x="0" y="166779"/>
                </a:lnTo>
                <a:cubicBezTo>
                  <a:pt x="0" y="74670"/>
                  <a:pt x="74670" y="0"/>
                  <a:pt x="1667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BA5563A-0F38-F3EC-5367-7A214A97EA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0065" y="2969024"/>
            <a:ext cx="4586886" cy="2780861"/>
          </a:xfrm>
          <a:custGeom>
            <a:avLst/>
            <a:gdLst>
              <a:gd name="connsiteX0" fmla="*/ 166779 w 3057924"/>
              <a:gd name="connsiteY0" fmla="*/ 0 h 1853907"/>
              <a:gd name="connsiteX1" fmla="*/ 2891145 w 3057924"/>
              <a:gd name="connsiteY1" fmla="*/ 0 h 1853907"/>
              <a:gd name="connsiteX2" fmla="*/ 3057924 w 3057924"/>
              <a:gd name="connsiteY2" fmla="*/ 166779 h 1853907"/>
              <a:gd name="connsiteX3" fmla="*/ 3057924 w 3057924"/>
              <a:gd name="connsiteY3" fmla="*/ 1853907 h 1853907"/>
              <a:gd name="connsiteX4" fmla="*/ 0 w 3057924"/>
              <a:gd name="connsiteY4" fmla="*/ 1853907 h 1853907"/>
              <a:gd name="connsiteX5" fmla="*/ 0 w 3057924"/>
              <a:gd name="connsiteY5" fmla="*/ 166779 h 1853907"/>
              <a:gd name="connsiteX6" fmla="*/ 166779 w 3057924"/>
              <a:gd name="connsiteY6" fmla="*/ 0 h 185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7924" h="1853907">
                <a:moveTo>
                  <a:pt x="166779" y="0"/>
                </a:moveTo>
                <a:lnTo>
                  <a:pt x="2891145" y="0"/>
                </a:lnTo>
                <a:cubicBezTo>
                  <a:pt x="2983254" y="0"/>
                  <a:pt x="3057924" y="74670"/>
                  <a:pt x="3057924" y="166779"/>
                </a:cubicBezTo>
                <a:lnTo>
                  <a:pt x="3057924" y="1853907"/>
                </a:lnTo>
                <a:lnTo>
                  <a:pt x="0" y="1853907"/>
                </a:lnTo>
                <a:lnTo>
                  <a:pt x="0" y="166779"/>
                </a:lnTo>
                <a:cubicBezTo>
                  <a:pt x="0" y="74670"/>
                  <a:pt x="74670" y="0"/>
                  <a:pt x="1667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30802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B753788-CB13-868B-F397-AF72973755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4838700"/>
          </a:xfrm>
          <a:custGeom>
            <a:avLst/>
            <a:gdLst>
              <a:gd name="connsiteX0" fmla="*/ 0 w 12192000"/>
              <a:gd name="connsiteY0" fmla="*/ 0 h 3225800"/>
              <a:gd name="connsiteX1" fmla="*/ 12192000 w 12192000"/>
              <a:gd name="connsiteY1" fmla="*/ 0 h 3225800"/>
              <a:gd name="connsiteX2" fmla="*/ 12192000 w 12192000"/>
              <a:gd name="connsiteY2" fmla="*/ 3225800 h 3225800"/>
              <a:gd name="connsiteX3" fmla="*/ 0 w 12192000"/>
              <a:gd name="connsiteY3" fmla="*/ 3225800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25800">
                <a:moveTo>
                  <a:pt x="0" y="0"/>
                </a:moveTo>
                <a:lnTo>
                  <a:pt x="12192000" y="0"/>
                </a:lnTo>
                <a:lnTo>
                  <a:pt x="12192000" y="3225800"/>
                </a:lnTo>
                <a:lnTo>
                  <a:pt x="0" y="322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281359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3334A-1810-05C8-FC6A-CE7D283B81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33408" y="0"/>
            <a:ext cx="7044977" cy="10287000"/>
          </a:xfrm>
          <a:custGeom>
            <a:avLst/>
            <a:gdLst>
              <a:gd name="connsiteX0" fmla="*/ 0 w 4696651"/>
              <a:gd name="connsiteY0" fmla="*/ 0 h 6858000"/>
              <a:gd name="connsiteX1" fmla="*/ 4696651 w 4696651"/>
              <a:gd name="connsiteY1" fmla="*/ 0 h 6858000"/>
              <a:gd name="connsiteX2" fmla="*/ 4696651 w 4696651"/>
              <a:gd name="connsiteY2" fmla="*/ 6858000 h 6858000"/>
              <a:gd name="connsiteX3" fmla="*/ 0 w 46966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6651" h="6858000">
                <a:moveTo>
                  <a:pt x="0" y="0"/>
                </a:moveTo>
                <a:lnTo>
                  <a:pt x="4696651" y="0"/>
                </a:lnTo>
                <a:lnTo>
                  <a:pt x="469665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06980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7433DE4-F809-6CDC-9D07-9E9F8DC643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3988" y="4572"/>
            <a:ext cx="9244011" cy="10277856"/>
          </a:xfrm>
          <a:custGeom>
            <a:avLst/>
            <a:gdLst>
              <a:gd name="connsiteX0" fmla="*/ 0 w 6162674"/>
              <a:gd name="connsiteY0" fmla="*/ 0 h 6851904"/>
              <a:gd name="connsiteX1" fmla="*/ 6162674 w 6162674"/>
              <a:gd name="connsiteY1" fmla="*/ 0 h 6851904"/>
              <a:gd name="connsiteX2" fmla="*/ 6162674 w 6162674"/>
              <a:gd name="connsiteY2" fmla="*/ 6851904 h 6851904"/>
              <a:gd name="connsiteX3" fmla="*/ 0 w 6162674"/>
              <a:gd name="connsiteY3" fmla="*/ 6851904 h 6851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674" h="6851904">
                <a:moveTo>
                  <a:pt x="0" y="0"/>
                </a:moveTo>
                <a:lnTo>
                  <a:pt x="6162674" y="0"/>
                </a:lnTo>
                <a:lnTo>
                  <a:pt x="6162674" y="6851904"/>
                </a:lnTo>
                <a:lnTo>
                  <a:pt x="0" y="68519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37960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8BD3BC2-D663-DB71-FD26-BB09B8B9FB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0875" y="3669999"/>
            <a:ext cx="4992813" cy="3328002"/>
          </a:xfrm>
          <a:custGeom>
            <a:avLst/>
            <a:gdLst>
              <a:gd name="connsiteX0" fmla="*/ 108027 w 3328542"/>
              <a:gd name="connsiteY0" fmla="*/ 0 h 2218668"/>
              <a:gd name="connsiteX1" fmla="*/ 3220515 w 3328542"/>
              <a:gd name="connsiteY1" fmla="*/ 0 h 2218668"/>
              <a:gd name="connsiteX2" fmla="*/ 3328542 w 3328542"/>
              <a:gd name="connsiteY2" fmla="*/ 108027 h 2218668"/>
              <a:gd name="connsiteX3" fmla="*/ 3328542 w 3328542"/>
              <a:gd name="connsiteY3" fmla="*/ 2110641 h 2218668"/>
              <a:gd name="connsiteX4" fmla="*/ 3220515 w 3328542"/>
              <a:gd name="connsiteY4" fmla="*/ 2218668 h 2218668"/>
              <a:gd name="connsiteX5" fmla="*/ 108027 w 3328542"/>
              <a:gd name="connsiteY5" fmla="*/ 2218668 h 2218668"/>
              <a:gd name="connsiteX6" fmla="*/ 0 w 3328542"/>
              <a:gd name="connsiteY6" fmla="*/ 2110641 h 2218668"/>
              <a:gd name="connsiteX7" fmla="*/ 0 w 3328542"/>
              <a:gd name="connsiteY7" fmla="*/ 108027 h 2218668"/>
              <a:gd name="connsiteX8" fmla="*/ 108027 w 3328542"/>
              <a:gd name="connsiteY8" fmla="*/ 0 h 22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8542" h="2218668">
                <a:moveTo>
                  <a:pt x="108027" y="0"/>
                </a:moveTo>
                <a:lnTo>
                  <a:pt x="3220515" y="0"/>
                </a:lnTo>
                <a:cubicBezTo>
                  <a:pt x="3280177" y="0"/>
                  <a:pt x="3328542" y="48365"/>
                  <a:pt x="3328542" y="108027"/>
                </a:cubicBezTo>
                <a:lnTo>
                  <a:pt x="3328542" y="2110641"/>
                </a:lnTo>
                <a:cubicBezTo>
                  <a:pt x="3328542" y="2170303"/>
                  <a:pt x="3280177" y="2218668"/>
                  <a:pt x="3220515" y="2218668"/>
                </a:cubicBezTo>
                <a:lnTo>
                  <a:pt x="108027" y="2218668"/>
                </a:lnTo>
                <a:cubicBezTo>
                  <a:pt x="48365" y="2218668"/>
                  <a:pt x="0" y="2170303"/>
                  <a:pt x="0" y="2110641"/>
                </a:cubicBezTo>
                <a:lnTo>
                  <a:pt x="0" y="108027"/>
                </a:lnTo>
                <a:cubicBezTo>
                  <a:pt x="0" y="48365"/>
                  <a:pt x="48365" y="0"/>
                  <a:pt x="108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4206657E-8232-A929-8BE0-9523CEECD3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33506" y="3669999"/>
            <a:ext cx="4992813" cy="3328002"/>
          </a:xfrm>
          <a:custGeom>
            <a:avLst/>
            <a:gdLst>
              <a:gd name="connsiteX0" fmla="*/ 108027 w 3328542"/>
              <a:gd name="connsiteY0" fmla="*/ 0 h 2218668"/>
              <a:gd name="connsiteX1" fmla="*/ 3220515 w 3328542"/>
              <a:gd name="connsiteY1" fmla="*/ 0 h 2218668"/>
              <a:gd name="connsiteX2" fmla="*/ 3328542 w 3328542"/>
              <a:gd name="connsiteY2" fmla="*/ 108027 h 2218668"/>
              <a:gd name="connsiteX3" fmla="*/ 3328542 w 3328542"/>
              <a:gd name="connsiteY3" fmla="*/ 2110641 h 2218668"/>
              <a:gd name="connsiteX4" fmla="*/ 3220515 w 3328542"/>
              <a:gd name="connsiteY4" fmla="*/ 2218668 h 2218668"/>
              <a:gd name="connsiteX5" fmla="*/ 108027 w 3328542"/>
              <a:gd name="connsiteY5" fmla="*/ 2218668 h 2218668"/>
              <a:gd name="connsiteX6" fmla="*/ 0 w 3328542"/>
              <a:gd name="connsiteY6" fmla="*/ 2110641 h 2218668"/>
              <a:gd name="connsiteX7" fmla="*/ 0 w 3328542"/>
              <a:gd name="connsiteY7" fmla="*/ 108027 h 2218668"/>
              <a:gd name="connsiteX8" fmla="*/ 108027 w 3328542"/>
              <a:gd name="connsiteY8" fmla="*/ 0 h 22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8542" h="2218668">
                <a:moveTo>
                  <a:pt x="108027" y="0"/>
                </a:moveTo>
                <a:lnTo>
                  <a:pt x="3220515" y="0"/>
                </a:lnTo>
                <a:cubicBezTo>
                  <a:pt x="3280177" y="0"/>
                  <a:pt x="3328542" y="48365"/>
                  <a:pt x="3328542" y="108027"/>
                </a:cubicBezTo>
                <a:lnTo>
                  <a:pt x="3328542" y="2110641"/>
                </a:lnTo>
                <a:cubicBezTo>
                  <a:pt x="3328542" y="2170303"/>
                  <a:pt x="3280177" y="2218668"/>
                  <a:pt x="3220515" y="2218668"/>
                </a:cubicBezTo>
                <a:lnTo>
                  <a:pt x="108027" y="2218668"/>
                </a:lnTo>
                <a:cubicBezTo>
                  <a:pt x="48365" y="2218668"/>
                  <a:pt x="0" y="2170303"/>
                  <a:pt x="0" y="2110641"/>
                </a:cubicBezTo>
                <a:lnTo>
                  <a:pt x="0" y="108027"/>
                </a:lnTo>
                <a:cubicBezTo>
                  <a:pt x="0" y="48365"/>
                  <a:pt x="48365" y="0"/>
                  <a:pt x="108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23EA8D4-FE34-6B7A-FF20-49091362F6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88243" y="3669999"/>
            <a:ext cx="4992813" cy="3328002"/>
          </a:xfrm>
          <a:custGeom>
            <a:avLst/>
            <a:gdLst>
              <a:gd name="connsiteX0" fmla="*/ 108027 w 3328542"/>
              <a:gd name="connsiteY0" fmla="*/ 0 h 2218668"/>
              <a:gd name="connsiteX1" fmla="*/ 3220515 w 3328542"/>
              <a:gd name="connsiteY1" fmla="*/ 0 h 2218668"/>
              <a:gd name="connsiteX2" fmla="*/ 3328542 w 3328542"/>
              <a:gd name="connsiteY2" fmla="*/ 108027 h 2218668"/>
              <a:gd name="connsiteX3" fmla="*/ 3328542 w 3328542"/>
              <a:gd name="connsiteY3" fmla="*/ 2110641 h 2218668"/>
              <a:gd name="connsiteX4" fmla="*/ 3220515 w 3328542"/>
              <a:gd name="connsiteY4" fmla="*/ 2218668 h 2218668"/>
              <a:gd name="connsiteX5" fmla="*/ 108027 w 3328542"/>
              <a:gd name="connsiteY5" fmla="*/ 2218668 h 2218668"/>
              <a:gd name="connsiteX6" fmla="*/ 0 w 3328542"/>
              <a:gd name="connsiteY6" fmla="*/ 2110641 h 2218668"/>
              <a:gd name="connsiteX7" fmla="*/ 0 w 3328542"/>
              <a:gd name="connsiteY7" fmla="*/ 108027 h 2218668"/>
              <a:gd name="connsiteX8" fmla="*/ 108027 w 3328542"/>
              <a:gd name="connsiteY8" fmla="*/ 0 h 22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8542" h="2218668">
                <a:moveTo>
                  <a:pt x="108027" y="0"/>
                </a:moveTo>
                <a:lnTo>
                  <a:pt x="3220515" y="0"/>
                </a:lnTo>
                <a:cubicBezTo>
                  <a:pt x="3280177" y="0"/>
                  <a:pt x="3328542" y="48365"/>
                  <a:pt x="3328542" y="108027"/>
                </a:cubicBezTo>
                <a:lnTo>
                  <a:pt x="3328542" y="2110641"/>
                </a:lnTo>
                <a:cubicBezTo>
                  <a:pt x="3328542" y="2170303"/>
                  <a:pt x="3280177" y="2218668"/>
                  <a:pt x="3220515" y="2218668"/>
                </a:cubicBezTo>
                <a:lnTo>
                  <a:pt x="108027" y="2218668"/>
                </a:lnTo>
                <a:cubicBezTo>
                  <a:pt x="48365" y="2218668"/>
                  <a:pt x="0" y="2170303"/>
                  <a:pt x="0" y="2110641"/>
                </a:cubicBezTo>
                <a:lnTo>
                  <a:pt x="0" y="108027"/>
                </a:lnTo>
                <a:cubicBezTo>
                  <a:pt x="0" y="48365"/>
                  <a:pt x="48365" y="0"/>
                  <a:pt x="108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38697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9097AD8C-DE33-F41C-2EFB-BA1F175CA10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325100" y="476251"/>
            <a:ext cx="7181850" cy="9767207"/>
          </a:xfrm>
          <a:custGeom>
            <a:avLst/>
            <a:gdLst>
              <a:gd name="connsiteX0" fmla="*/ 0 w 4787900"/>
              <a:gd name="connsiteY0" fmla="*/ 0 h 6511471"/>
              <a:gd name="connsiteX1" fmla="*/ 4787900 w 4787900"/>
              <a:gd name="connsiteY1" fmla="*/ 0 h 6511471"/>
              <a:gd name="connsiteX2" fmla="*/ 4787900 w 4787900"/>
              <a:gd name="connsiteY2" fmla="*/ 6511471 h 6511471"/>
              <a:gd name="connsiteX3" fmla="*/ 0 w 4787900"/>
              <a:gd name="connsiteY3" fmla="*/ 6511471 h 651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7900" h="6511471">
                <a:moveTo>
                  <a:pt x="0" y="0"/>
                </a:moveTo>
                <a:lnTo>
                  <a:pt x="4787900" y="0"/>
                </a:lnTo>
                <a:lnTo>
                  <a:pt x="4787900" y="6511471"/>
                </a:lnTo>
                <a:lnTo>
                  <a:pt x="0" y="65114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EC4B5ED2-7CC9-F983-ADD5-D8569E0D67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6389" y="5581650"/>
            <a:ext cx="3788231" cy="3148695"/>
          </a:xfrm>
          <a:custGeom>
            <a:avLst/>
            <a:gdLst>
              <a:gd name="connsiteX0" fmla="*/ 238380 w 2525487"/>
              <a:gd name="connsiteY0" fmla="*/ 0 h 2099130"/>
              <a:gd name="connsiteX1" fmla="*/ 2287107 w 2525487"/>
              <a:gd name="connsiteY1" fmla="*/ 0 h 2099130"/>
              <a:gd name="connsiteX2" fmla="*/ 2525487 w 2525487"/>
              <a:gd name="connsiteY2" fmla="*/ 267052 h 2099130"/>
              <a:gd name="connsiteX3" fmla="*/ 2525487 w 2525487"/>
              <a:gd name="connsiteY3" fmla="*/ 1832079 h 2099130"/>
              <a:gd name="connsiteX4" fmla="*/ 2287107 w 2525487"/>
              <a:gd name="connsiteY4" fmla="*/ 2099130 h 2099130"/>
              <a:gd name="connsiteX5" fmla="*/ 238380 w 2525487"/>
              <a:gd name="connsiteY5" fmla="*/ 2099130 h 2099130"/>
              <a:gd name="connsiteX6" fmla="*/ 0 w 2525487"/>
              <a:gd name="connsiteY6" fmla="*/ 1832079 h 2099130"/>
              <a:gd name="connsiteX7" fmla="*/ 0 w 2525487"/>
              <a:gd name="connsiteY7" fmla="*/ 267052 h 2099130"/>
              <a:gd name="connsiteX8" fmla="*/ 238380 w 2525487"/>
              <a:gd name="connsiteY8" fmla="*/ 0 h 20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5487" h="2099130">
                <a:moveTo>
                  <a:pt x="238380" y="0"/>
                </a:moveTo>
                <a:lnTo>
                  <a:pt x="2287107" y="0"/>
                </a:lnTo>
                <a:cubicBezTo>
                  <a:pt x="2418761" y="0"/>
                  <a:pt x="2525487" y="119563"/>
                  <a:pt x="2525487" y="267052"/>
                </a:cubicBezTo>
                <a:lnTo>
                  <a:pt x="2525487" y="1832079"/>
                </a:lnTo>
                <a:cubicBezTo>
                  <a:pt x="2525487" y="1979568"/>
                  <a:pt x="2418761" y="2099130"/>
                  <a:pt x="2287107" y="2099130"/>
                </a:cubicBezTo>
                <a:lnTo>
                  <a:pt x="238380" y="2099130"/>
                </a:lnTo>
                <a:cubicBezTo>
                  <a:pt x="106726" y="2099130"/>
                  <a:pt x="0" y="1979568"/>
                  <a:pt x="0" y="1832079"/>
                </a:cubicBezTo>
                <a:lnTo>
                  <a:pt x="0" y="267052"/>
                </a:lnTo>
                <a:cubicBezTo>
                  <a:pt x="0" y="119563"/>
                  <a:pt x="106726" y="0"/>
                  <a:pt x="2383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B51E13D0-5B4F-5BFB-25EC-2203C5ABFB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66218" y="5581650"/>
            <a:ext cx="3788231" cy="3148695"/>
          </a:xfrm>
          <a:custGeom>
            <a:avLst/>
            <a:gdLst>
              <a:gd name="connsiteX0" fmla="*/ 238380 w 2525487"/>
              <a:gd name="connsiteY0" fmla="*/ 0 h 2099130"/>
              <a:gd name="connsiteX1" fmla="*/ 2287107 w 2525487"/>
              <a:gd name="connsiteY1" fmla="*/ 0 h 2099130"/>
              <a:gd name="connsiteX2" fmla="*/ 2525487 w 2525487"/>
              <a:gd name="connsiteY2" fmla="*/ 267052 h 2099130"/>
              <a:gd name="connsiteX3" fmla="*/ 2525487 w 2525487"/>
              <a:gd name="connsiteY3" fmla="*/ 1832079 h 2099130"/>
              <a:gd name="connsiteX4" fmla="*/ 2287107 w 2525487"/>
              <a:gd name="connsiteY4" fmla="*/ 2099130 h 2099130"/>
              <a:gd name="connsiteX5" fmla="*/ 238380 w 2525487"/>
              <a:gd name="connsiteY5" fmla="*/ 2099130 h 2099130"/>
              <a:gd name="connsiteX6" fmla="*/ 0 w 2525487"/>
              <a:gd name="connsiteY6" fmla="*/ 1832079 h 2099130"/>
              <a:gd name="connsiteX7" fmla="*/ 0 w 2525487"/>
              <a:gd name="connsiteY7" fmla="*/ 267052 h 2099130"/>
              <a:gd name="connsiteX8" fmla="*/ 238380 w 2525487"/>
              <a:gd name="connsiteY8" fmla="*/ 0 h 20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5487" h="2099130">
                <a:moveTo>
                  <a:pt x="238380" y="0"/>
                </a:moveTo>
                <a:lnTo>
                  <a:pt x="2287107" y="0"/>
                </a:lnTo>
                <a:cubicBezTo>
                  <a:pt x="2418761" y="0"/>
                  <a:pt x="2525487" y="119563"/>
                  <a:pt x="2525487" y="267052"/>
                </a:cubicBezTo>
                <a:lnTo>
                  <a:pt x="2525487" y="1832079"/>
                </a:lnTo>
                <a:cubicBezTo>
                  <a:pt x="2525487" y="1979568"/>
                  <a:pt x="2418761" y="2099130"/>
                  <a:pt x="2287107" y="2099130"/>
                </a:cubicBezTo>
                <a:lnTo>
                  <a:pt x="238380" y="2099130"/>
                </a:lnTo>
                <a:cubicBezTo>
                  <a:pt x="106726" y="2099130"/>
                  <a:pt x="0" y="1979568"/>
                  <a:pt x="0" y="1832079"/>
                </a:cubicBezTo>
                <a:lnTo>
                  <a:pt x="0" y="267052"/>
                </a:lnTo>
                <a:cubicBezTo>
                  <a:pt x="0" y="119563"/>
                  <a:pt x="106726" y="0"/>
                  <a:pt x="2383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E5EF799-00E5-25B9-8AD0-74043E81B5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561" y="5581650"/>
            <a:ext cx="3788231" cy="3148695"/>
          </a:xfrm>
          <a:custGeom>
            <a:avLst/>
            <a:gdLst>
              <a:gd name="connsiteX0" fmla="*/ 238380 w 2525487"/>
              <a:gd name="connsiteY0" fmla="*/ 0 h 2099130"/>
              <a:gd name="connsiteX1" fmla="*/ 2287107 w 2525487"/>
              <a:gd name="connsiteY1" fmla="*/ 0 h 2099130"/>
              <a:gd name="connsiteX2" fmla="*/ 2525487 w 2525487"/>
              <a:gd name="connsiteY2" fmla="*/ 267052 h 2099130"/>
              <a:gd name="connsiteX3" fmla="*/ 2525487 w 2525487"/>
              <a:gd name="connsiteY3" fmla="*/ 1832079 h 2099130"/>
              <a:gd name="connsiteX4" fmla="*/ 2287107 w 2525487"/>
              <a:gd name="connsiteY4" fmla="*/ 2099130 h 2099130"/>
              <a:gd name="connsiteX5" fmla="*/ 238380 w 2525487"/>
              <a:gd name="connsiteY5" fmla="*/ 2099130 h 2099130"/>
              <a:gd name="connsiteX6" fmla="*/ 0 w 2525487"/>
              <a:gd name="connsiteY6" fmla="*/ 1832079 h 2099130"/>
              <a:gd name="connsiteX7" fmla="*/ 0 w 2525487"/>
              <a:gd name="connsiteY7" fmla="*/ 267052 h 2099130"/>
              <a:gd name="connsiteX8" fmla="*/ 238380 w 2525487"/>
              <a:gd name="connsiteY8" fmla="*/ 0 h 20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5487" h="2099130">
                <a:moveTo>
                  <a:pt x="238380" y="0"/>
                </a:moveTo>
                <a:lnTo>
                  <a:pt x="2287107" y="0"/>
                </a:lnTo>
                <a:cubicBezTo>
                  <a:pt x="2418761" y="0"/>
                  <a:pt x="2525487" y="119563"/>
                  <a:pt x="2525487" y="267052"/>
                </a:cubicBezTo>
                <a:lnTo>
                  <a:pt x="2525487" y="1832079"/>
                </a:lnTo>
                <a:cubicBezTo>
                  <a:pt x="2525487" y="1979568"/>
                  <a:pt x="2418761" y="2099130"/>
                  <a:pt x="2287107" y="2099130"/>
                </a:cubicBezTo>
                <a:lnTo>
                  <a:pt x="238380" y="2099130"/>
                </a:lnTo>
                <a:cubicBezTo>
                  <a:pt x="106726" y="2099130"/>
                  <a:pt x="0" y="1979568"/>
                  <a:pt x="0" y="1832079"/>
                </a:cubicBezTo>
                <a:lnTo>
                  <a:pt x="0" y="267052"/>
                </a:lnTo>
                <a:cubicBezTo>
                  <a:pt x="0" y="119563"/>
                  <a:pt x="106726" y="0"/>
                  <a:pt x="2383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79039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8CE277A-E1C8-8097-AF57-1EE450AD76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447510"/>
            <a:ext cx="18288000" cy="3095625"/>
          </a:xfrm>
          <a:custGeom>
            <a:avLst/>
            <a:gdLst>
              <a:gd name="connsiteX0" fmla="*/ 0 w 12192000"/>
              <a:gd name="connsiteY0" fmla="*/ 0 h 2063750"/>
              <a:gd name="connsiteX1" fmla="*/ 12192000 w 12192000"/>
              <a:gd name="connsiteY1" fmla="*/ 0 h 2063750"/>
              <a:gd name="connsiteX2" fmla="*/ 12192000 w 12192000"/>
              <a:gd name="connsiteY2" fmla="*/ 2063750 h 2063750"/>
              <a:gd name="connsiteX3" fmla="*/ 0 w 12192000"/>
              <a:gd name="connsiteY3" fmla="*/ 2063750 h 206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63750">
                <a:moveTo>
                  <a:pt x="0" y="0"/>
                </a:moveTo>
                <a:lnTo>
                  <a:pt x="12192000" y="0"/>
                </a:lnTo>
                <a:lnTo>
                  <a:pt x="12192000" y="2063750"/>
                </a:lnTo>
                <a:lnTo>
                  <a:pt x="0" y="2063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617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84" Type="http://schemas.openxmlformats.org/officeDocument/2006/relationships/slideLayout" Target="../slideLayouts/slideLayout95.xml"/><Relationship Id="rId89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16.xml"/><Relationship Id="rId90" Type="http://schemas.openxmlformats.org/officeDocument/2006/relationships/slideLayout" Target="../slideLayouts/slideLayout101.xml"/><Relationship Id="rId95" Type="http://schemas.openxmlformats.org/officeDocument/2006/relationships/theme" Target="../theme/theme2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80" Type="http://schemas.openxmlformats.org/officeDocument/2006/relationships/slideLayout" Target="../slideLayouts/slideLayout91.xml"/><Relationship Id="rId85" Type="http://schemas.openxmlformats.org/officeDocument/2006/relationships/slideLayout" Target="../slideLayouts/slideLayout96.xml"/><Relationship Id="rId93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83" Type="http://schemas.openxmlformats.org/officeDocument/2006/relationships/slideLayout" Target="../slideLayouts/slideLayout94.xml"/><Relationship Id="rId88" Type="http://schemas.openxmlformats.org/officeDocument/2006/relationships/slideLayout" Target="../slideLayouts/slideLayout99.xml"/><Relationship Id="rId91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slideLayout" Target="../slideLayouts/slideLayout92.xml"/><Relationship Id="rId86" Type="http://schemas.openxmlformats.org/officeDocument/2006/relationships/slideLayout" Target="../slideLayouts/slideLayout97.xml"/><Relationship Id="rId94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92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Relationship Id="rId87" Type="http://schemas.openxmlformats.org/officeDocument/2006/relationships/slideLayout" Target="../slideLayouts/slideLayout98.xml"/><Relationship Id="rId61" Type="http://schemas.openxmlformats.org/officeDocument/2006/relationships/slideLayout" Target="../slideLayouts/slideLayout72.xml"/><Relationship Id="rId82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56" Type="http://schemas.openxmlformats.org/officeDocument/2006/relationships/slideLayout" Target="../slideLayouts/slideLayout67.xml"/><Relationship Id="rId77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3/10/2025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CE9EC9-589C-630B-4780-0493A671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E9F6E-D93E-8B26-46B0-1465C573D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1B3AF-D07C-6CA0-B5CF-3188D6BDC8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29FF6F-CA25-4D5F-8774-C7C0BFA88181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4232A-29D4-CCC5-FBE7-857AC3264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88B17-2BFB-9C0B-9731-E5AAAACE0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995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  <p:sldLayoutId id="2147483736" r:id="rId76"/>
    <p:sldLayoutId id="2147483737" r:id="rId77"/>
    <p:sldLayoutId id="2147483738" r:id="rId78"/>
    <p:sldLayoutId id="2147483739" r:id="rId79"/>
    <p:sldLayoutId id="2147483740" r:id="rId80"/>
    <p:sldLayoutId id="2147483741" r:id="rId81"/>
    <p:sldLayoutId id="2147483742" r:id="rId82"/>
    <p:sldLayoutId id="2147483743" r:id="rId83"/>
    <p:sldLayoutId id="2147483744" r:id="rId84"/>
    <p:sldLayoutId id="2147483745" r:id="rId85"/>
    <p:sldLayoutId id="2147483746" r:id="rId86"/>
    <p:sldLayoutId id="2147483747" r:id="rId87"/>
    <p:sldLayoutId id="2147483748" r:id="rId88"/>
    <p:sldLayoutId id="2147483749" r:id="rId89"/>
    <p:sldLayoutId id="2147483750" r:id="rId90"/>
    <p:sldLayoutId id="2147483751" r:id="rId91"/>
    <p:sldLayoutId id="2147483752" r:id="rId92"/>
    <p:sldLayoutId id="2147483753" r:id="rId93"/>
    <p:sldLayoutId id="2147483754" r:id="rId94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4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.pn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4.pn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3" Type="http://schemas.openxmlformats.org/officeDocument/2006/relationships/image" Target="../media/image4.png"/><Relationship Id="rId7" Type="http://schemas.openxmlformats.org/officeDocument/2006/relationships/image" Target="../media/image8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jpeg"/><Relationship Id="rId4" Type="http://schemas.openxmlformats.org/officeDocument/2006/relationships/image" Target="../media/image86.jpeg"/><Relationship Id="rId9" Type="http://schemas.openxmlformats.org/officeDocument/2006/relationships/image" Target="../media/image9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3" Type="http://schemas.openxmlformats.org/officeDocument/2006/relationships/image" Target="../media/image4.png"/><Relationship Id="rId7" Type="http://schemas.openxmlformats.org/officeDocument/2006/relationships/image" Target="../media/image9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6.jpeg"/><Relationship Id="rId9" Type="http://schemas.openxmlformats.org/officeDocument/2006/relationships/image" Target="../media/image10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jpeg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jpeg"/><Relationship Id="rId4" Type="http://schemas.openxmlformats.org/officeDocument/2006/relationships/image" Target="../media/image10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3" Type="http://schemas.openxmlformats.org/officeDocument/2006/relationships/image" Target="../media/image4.png"/><Relationship Id="rId7" Type="http://schemas.openxmlformats.org/officeDocument/2006/relationships/image" Target="../media/image11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jpeg"/><Relationship Id="rId5" Type="http://schemas.openxmlformats.org/officeDocument/2006/relationships/image" Target="../media/image112.jpeg"/><Relationship Id="rId10" Type="http://schemas.openxmlformats.org/officeDocument/2006/relationships/image" Target="../media/image117.jpeg"/><Relationship Id="rId4" Type="http://schemas.openxmlformats.org/officeDocument/2006/relationships/image" Target="../media/image111.jpeg"/><Relationship Id="rId9" Type="http://schemas.openxmlformats.org/officeDocument/2006/relationships/image" Target="../media/image11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야외, 건물, 구름이(가) 표시된 사진&#10;&#10;자동 생성된 설명">
            <a:extLst>
              <a:ext uri="{FF2B5EF4-FFF2-40B4-BE49-F238E27FC236}">
                <a16:creationId xmlns:a16="http://schemas.microsoft.com/office/drawing/2014/main" id="{76B45717-4471-4B5F-86D0-DDC4E8AF7C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834" y="0"/>
            <a:ext cx="18288000" cy="10287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Rectangle 75">
            <a:extLst>
              <a:ext uri="{FF2B5EF4-FFF2-40B4-BE49-F238E27FC236}">
                <a16:creationId xmlns:a16="http://schemas.microsoft.com/office/drawing/2014/main" id="{C3EEA3EB-3413-4E84-8E2A-C67069332165}"/>
              </a:ext>
            </a:extLst>
          </p:cNvPr>
          <p:cNvSpPr/>
          <p:nvPr/>
        </p:nvSpPr>
        <p:spPr>
          <a:xfrm>
            <a:off x="0" y="0"/>
            <a:ext cx="11391900" cy="10287000"/>
          </a:xfrm>
          <a:prstGeom prst="rect">
            <a:avLst/>
          </a:prstGeom>
          <a:gradFill>
            <a:gsLst>
              <a:gs pos="0">
                <a:schemeClr val="accent3">
                  <a:alpha val="70000"/>
                </a:schemeClr>
              </a:gs>
              <a:gs pos="96000">
                <a:schemeClr val="accent3">
                  <a:alpha val="70000"/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페이퍼로지 5 Medium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15848D-93C9-4D7A-9A2D-351D92CA7536}"/>
              </a:ext>
            </a:extLst>
          </p:cNvPr>
          <p:cNvSpPr txBox="1"/>
          <p:nvPr/>
        </p:nvSpPr>
        <p:spPr>
          <a:xfrm>
            <a:off x="457199" y="2171700"/>
            <a:ext cx="11129971" cy="39549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371600" latinLnBrk="1"/>
            <a:r>
              <a:rPr kumimoji="0" lang="ko-KR" altLang="en-US" sz="8100" b="0" i="0" u="none" strike="noStrike" kern="1200" cap="none" spc="-227" normalizeH="0" baseline="0" noProof="0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  <a:cs typeface="+mn-cs"/>
              </a:rPr>
              <a:t>제 </a:t>
            </a:r>
            <a:r>
              <a:rPr kumimoji="0" lang="en-US" altLang="ko-KR" sz="8100" b="0" i="0" u="none" strike="noStrike" kern="1200" cap="none" spc="-227" normalizeH="0" baseline="0" noProof="0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  <a:cs typeface="+mn-cs"/>
              </a:rPr>
              <a:t>5</a:t>
            </a:r>
            <a:r>
              <a:rPr kumimoji="0" lang="ko-KR" altLang="en-US" sz="8100" b="0" i="0" u="none" strike="noStrike" kern="1200" cap="none" spc="-227" normalizeH="0" baseline="0" noProof="0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  <a:cs typeface="+mn-cs"/>
              </a:rPr>
              <a:t>강 </a:t>
            </a:r>
            <a:r>
              <a:rPr lang="ko-KR" altLang="en-US" sz="88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문화예술 디지털</a:t>
            </a:r>
            <a:endParaRPr lang="en-US" altLang="ko-KR" sz="8800" b="1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Open Sans ExtraBold" pitchFamily="34" charset="0"/>
            </a:endParaRPr>
          </a:p>
          <a:p>
            <a:pPr algn="ctr" defTabSz="1371600" latinLnBrk="1"/>
            <a:r>
              <a:rPr lang="ko-KR" altLang="en-US" sz="88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트렌드 이해하기</a:t>
            </a:r>
            <a:r>
              <a:rPr lang="en-US" altLang="ko-KR" sz="88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 </a:t>
            </a:r>
            <a:endParaRPr lang="en-US" altLang="ko-KR" sz="8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100" b="0" i="0" u="none" strike="noStrike" kern="1200" cap="none" spc="-227" normalizeH="0" baseline="0" noProof="0" dirty="0">
              <a:ln>
                <a:solidFill>
                  <a:srgbClr val="F2F2F2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13F19-BEBA-472E-8553-B4A193DEEB40}"/>
              </a:ext>
            </a:extLst>
          </p:cNvPr>
          <p:cNvSpPr txBox="1"/>
          <p:nvPr/>
        </p:nvSpPr>
        <p:spPr>
          <a:xfrm>
            <a:off x="3076657" y="9084541"/>
            <a:ext cx="4658968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-120" normalizeH="0" baseline="0" noProof="0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5 Medium" pitchFamily="2" charset="-127"/>
                <a:ea typeface="페이퍼로지 5 Medium" pitchFamily="2" charset="-127"/>
                <a:cs typeface="+mn-cs"/>
              </a:rPr>
              <a:t>중앙대 문화예술경영학과 오인택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ADE45A-0AE6-434B-87D9-897E4EDBD5DE}"/>
              </a:ext>
            </a:extLst>
          </p:cNvPr>
          <p:cNvSpPr txBox="1"/>
          <p:nvPr/>
        </p:nvSpPr>
        <p:spPr>
          <a:xfrm>
            <a:off x="972407" y="352503"/>
            <a:ext cx="3316357" cy="4939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13716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107" normalizeH="0" baseline="0" noProof="0" dirty="0" err="1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62626">
                    <a:lumMod val="50000"/>
                    <a:lumOff val="50000"/>
                  </a:srgbClr>
                </a:solidFill>
                <a:effectLst/>
                <a:uLnTx/>
                <a:uFillTx/>
                <a:latin typeface="페이퍼로지 5 Medium" pitchFamily="2" charset="-127"/>
                <a:ea typeface="페이퍼로지 5 Medium" pitchFamily="2" charset="-127"/>
                <a:cs typeface="+mn-cs"/>
              </a:rPr>
              <a:t>문화예술빅데이터</a:t>
            </a:r>
            <a:r>
              <a:rPr kumimoji="0" lang="ko-KR" altLang="en-US" sz="3000" b="0" i="0" u="none" strike="noStrike" kern="1200" cap="none" spc="-107" normalizeH="0" baseline="0" noProof="0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62626">
                    <a:lumMod val="50000"/>
                    <a:lumOff val="50000"/>
                  </a:srgbClr>
                </a:solidFill>
                <a:effectLst/>
                <a:uLnTx/>
                <a:uFillTx/>
                <a:latin typeface="페이퍼로지 5 Medium" pitchFamily="2" charset="-127"/>
                <a:ea typeface="페이퍼로지 5 Medium" pitchFamily="2" charset="-127"/>
                <a:cs typeface="+mn-cs"/>
              </a:rPr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1107942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문화 소비의 트렌드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794950" y="1530901"/>
            <a:ext cx="16508982" cy="3460198"/>
            <a:chOff x="794950" y="1409700"/>
            <a:chExt cx="16508982" cy="3498362"/>
          </a:xfrm>
        </p:grpSpPr>
        <p:grpSp>
          <p:nvGrpSpPr>
            <p:cNvPr id="4" name="그룹 3"/>
            <p:cNvGrpSpPr/>
            <p:nvPr/>
          </p:nvGrpSpPr>
          <p:grpSpPr>
            <a:xfrm>
              <a:off x="794950" y="1409700"/>
              <a:ext cx="16508982" cy="3498362"/>
              <a:chOff x="1184950" y="1903334"/>
              <a:chExt cx="16508982" cy="3349354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184950" y="2026105"/>
                <a:ext cx="16508982" cy="3226583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506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05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2959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컬처의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하이브리드 전략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한류 콘텐츠와 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브랜드가 결합한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신한류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(K-Culture)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시대를 맞아 온라인과 오프라인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대기업과 스타트업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클래식과 모던 등 이질적인 요소들을 섞어 쓰는 ‘하이브리드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전략’이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시장을 주도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대기업과 </a:t>
              </a:r>
              <a:r>
                <a:rPr lang="ko-KR" altLang="en-US" sz="2000" dirty="0" err="1"/>
                <a:t>스타트업의</a:t>
              </a:r>
              <a:r>
                <a:rPr lang="ko-KR" altLang="en-US" sz="2000" dirty="0"/>
                <a:t> 결합으로 규모 경쟁력 갖춘 한국 </a:t>
              </a:r>
              <a:r>
                <a:rPr lang="ko-KR" altLang="en-US" sz="2000" dirty="0" err="1"/>
                <a:t>문화콘텐츠</a:t>
              </a:r>
              <a:r>
                <a:rPr lang="ko-KR" altLang="en-US" sz="2000" dirty="0"/>
                <a:t> 산업 육성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한류 </a:t>
              </a:r>
              <a:r>
                <a:rPr lang="ko-KR" altLang="en-US" sz="2000" dirty="0" err="1"/>
                <a:t>팬덤을</a:t>
              </a:r>
              <a:r>
                <a:rPr lang="ko-KR" altLang="en-US" sz="2000" dirty="0"/>
                <a:t> 기반으로 콘텐츠 </a:t>
              </a:r>
              <a:r>
                <a:rPr lang="en-US" altLang="ko-KR" sz="2000" dirty="0"/>
                <a:t>IP </a:t>
              </a:r>
              <a:r>
                <a:rPr lang="ko-KR" altLang="en-US" sz="2000" dirty="0"/>
                <a:t>확장</a:t>
              </a:r>
              <a:r>
                <a:rPr lang="en-US" altLang="ko-KR" sz="2000" dirty="0"/>
                <a:t>, </a:t>
              </a:r>
              <a:r>
                <a:rPr lang="ko-KR" altLang="en-US" sz="2000" dirty="0" err="1"/>
                <a:t>문화콘텐츠</a:t>
              </a:r>
              <a:r>
                <a:rPr lang="ko-KR" altLang="en-US" sz="2000" dirty="0"/>
                <a:t> 산업의 높은 경제 잠재력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디지털 콘텐츠 시장 성장에 따른 한국 콘텐츠 진출 기회 확대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글로벌 경쟁력을 갖춘 국내 콘텐츠 플랫폼 완성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38596" y="5372104"/>
            <a:ext cx="16635004" cy="4512709"/>
            <a:chOff x="703218" y="8039100"/>
            <a:chExt cx="16508982" cy="4552968"/>
          </a:xfrm>
        </p:grpSpPr>
        <p:grpSp>
          <p:nvGrpSpPr>
            <p:cNvPr id="37" name="그룹 36"/>
            <p:cNvGrpSpPr/>
            <p:nvPr/>
          </p:nvGrpSpPr>
          <p:grpSpPr>
            <a:xfrm>
              <a:off x="703218" y="8039100"/>
              <a:ext cx="16508982" cy="4552968"/>
              <a:chOff x="1093218" y="1903334"/>
              <a:chExt cx="16508982" cy="4353799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1093218" y="1989568"/>
                <a:ext cx="16508982" cy="4267565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06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1855193" y="8188505"/>
              <a:ext cx="15061207" cy="37175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스트릿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문화의 지속가능성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기성세대의 지배적인 문화에서 벗어난 개방적인 문화를 뜻하는 ‘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스트릿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문화’가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주류 문화의 하나로 부상</a:t>
              </a:r>
              <a:b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marR="0" lvl="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2000" dirty="0" err="1"/>
                <a:t>스트릿</a:t>
              </a:r>
              <a:r>
                <a:rPr lang="ko-KR" altLang="en-US" sz="2000" dirty="0"/>
                <a:t> 문화가 형성되는 ‘</a:t>
              </a:r>
              <a:r>
                <a:rPr lang="ko-KR" altLang="en-US" sz="2000" dirty="0" err="1"/>
                <a:t>스트릿</a:t>
              </a:r>
              <a:r>
                <a:rPr lang="en-US" altLang="ko-KR" sz="2000" dirty="0"/>
                <a:t>(Street)’</a:t>
              </a:r>
              <a:r>
                <a:rPr lang="ko-KR" altLang="en-US" sz="2000" dirty="0"/>
                <a:t>은 아직 사회적으로 소속감을 가지지 못한 청소년이나 젊은 사람들이 정체성과 욕구를 실현하는 공간을 의미</a:t>
              </a:r>
              <a:endParaRPr lang="en-US" altLang="ko-KR" sz="2000" dirty="0"/>
            </a:p>
            <a:p>
              <a:pPr marL="285750" marR="0" lvl="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ko-KR" sz="2000" dirty="0"/>
                <a:t> </a:t>
              </a:r>
              <a:r>
                <a:rPr lang="ko-KR" altLang="en-US" sz="2000" dirty="0" err="1"/>
                <a:t>스트릿</a:t>
              </a:r>
              <a:r>
                <a:rPr lang="ko-KR" altLang="en-US" sz="2000" dirty="0"/>
                <a:t> 패션에는 이들의 라이프 스타일이 담겨져 있음</a:t>
              </a:r>
              <a:r>
                <a:rPr lang="en-US" altLang="ko-KR" sz="2000" dirty="0"/>
                <a:t>. MZ </a:t>
              </a:r>
              <a:r>
                <a:rPr lang="ko-KR" altLang="en-US" sz="2000" dirty="0"/>
                <a:t>세대가 리드하는 </a:t>
              </a:r>
              <a:r>
                <a:rPr lang="ko-KR" altLang="en-US" sz="2000" dirty="0" err="1"/>
                <a:t>영컬쳐</a:t>
              </a:r>
              <a:r>
                <a:rPr lang="en-US" altLang="ko-KR" sz="2000" dirty="0"/>
                <a:t>(Young Culture)</a:t>
              </a:r>
              <a:r>
                <a:rPr lang="ko-KR" altLang="en-US" sz="2000" dirty="0"/>
                <a:t>의 영향으로 </a:t>
              </a:r>
              <a:r>
                <a:rPr lang="ko-KR" altLang="en-US" sz="2000" dirty="0" err="1"/>
                <a:t>스트릿</a:t>
              </a:r>
              <a:r>
                <a:rPr lang="ko-KR" altLang="en-US" sz="2000" dirty="0"/>
                <a:t> 패션은 그들의 개성과 가치관 그리고 니즈를 대변하며 문화 코드가 되고 있음</a:t>
              </a:r>
              <a:endParaRPr lang="en-US" altLang="ko-KR" sz="2000" dirty="0"/>
            </a:p>
            <a:p>
              <a:pPr marL="285750" marR="0" lvl="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ko-KR" sz="2000" dirty="0"/>
                <a:t> MZ </a:t>
              </a:r>
              <a:r>
                <a:rPr lang="ko-KR" altLang="en-US" sz="2000" dirty="0"/>
                <a:t>세대는 패션 브랜드가 주도하는 상업적이고 획일적인 유행 스타일을 거부하고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개인의 개성과 자아를 담아 일상의 요소들을 혼합하여 형식 없이 하는 감각 보유</a:t>
              </a:r>
              <a:r>
                <a:rPr lang="en-US" altLang="ko-KR" sz="2000" dirty="0"/>
                <a:t> </a:t>
              </a:r>
            </a:p>
            <a:p>
              <a:pPr marL="285750" marR="0" lvl="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2000" dirty="0" err="1"/>
                <a:t>스트릿</a:t>
              </a:r>
              <a:r>
                <a:rPr lang="ko-KR" altLang="en-US" sz="2000" dirty="0"/>
                <a:t> 패션은 보는 이에게 새롭고 낯설지만 흥미를 유발하며 하이패션</a:t>
              </a:r>
              <a:r>
                <a:rPr lang="en-US" altLang="ko-KR" sz="2000" dirty="0"/>
                <a:t>(High Fashion)</a:t>
              </a:r>
              <a:r>
                <a:rPr lang="ko-KR" altLang="en-US" sz="2000" dirty="0"/>
                <a:t>의 신선한 디자인 영감이 됨</a:t>
              </a:r>
              <a:r>
                <a:rPr lang="en-US" altLang="ko-KR" sz="20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169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문화 소비의 트렌드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794950" y="1530901"/>
            <a:ext cx="16508982" cy="3460198"/>
            <a:chOff x="794950" y="1409700"/>
            <a:chExt cx="16508982" cy="3498362"/>
          </a:xfrm>
        </p:grpSpPr>
        <p:grpSp>
          <p:nvGrpSpPr>
            <p:cNvPr id="4" name="그룹 3"/>
            <p:cNvGrpSpPr/>
            <p:nvPr/>
          </p:nvGrpSpPr>
          <p:grpSpPr>
            <a:xfrm>
              <a:off x="794950" y="1409700"/>
              <a:ext cx="16508982" cy="3498362"/>
              <a:chOff x="1184950" y="1903334"/>
              <a:chExt cx="16508982" cy="3349354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184950" y="2026105"/>
                <a:ext cx="16508982" cy="3226583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506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07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28664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팝업 스토어 전성시대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한정된 기간 특정 장소에서 브랜드 경험을 할 수 있는 ‘팝업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스토어’가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독자적 가치를 지닌 판매 방식으로 인정받으면서 다양한 영역으로 확장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,‘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하이브리드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전략’이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시장을 주도</a:t>
              </a:r>
              <a:b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endParaRPr lang="en-US" altLang="ko-KR" sz="2000" b="1" dirty="0"/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기업들은 상설매장을 운영하는 것에 비해 적은 비용으로 화제성을 얻을 수 있고 소비자들에게 홍보와 체험의 공간이자 브랜드를 알리는 등 다양한 목적으로 팝업스토어를 운영</a:t>
              </a:r>
              <a:endParaRPr lang="en-US" altLang="ko-KR" sz="2000" dirty="0"/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i="0" dirty="0">
                  <a:effectLst/>
                  <a:latin typeface="inherit"/>
                </a:rPr>
                <a:t>소비자들은 팝업스토어가 가진 ‘</a:t>
              </a:r>
              <a:r>
                <a:rPr lang="ko-KR" altLang="en-US" sz="2000" i="0" dirty="0" err="1">
                  <a:effectLst/>
                  <a:latin typeface="inherit"/>
                </a:rPr>
                <a:t>한시성’이란</a:t>
              </a:r>
              <a:r>
                <a:rPr lang="ko-KR" altLang="en-US" sz="2000" i="0" dirty="0">
                  <a:effectLst/>
                  <a:latin typeface="inherit"/>
                </a:rPr>
                <a:t> 측면에 주목하고 열광</a:t>
              </a:r>
              <a:r>
                <a:rPr lang="en-US" altLang="ko-KR" sz="2000" i="0" dirty="0">
                  <a:effectLst/>
                  <a:latin typeface="inherit"/>
                </a:rPr>
                <a:t>. </a:t>
              </a:r>
              <a:r>
                <a:rPr lang="ko-KR" altLang="en-US" sz="2000" i="0" dirty="0">
                  <a:effectLst/>
                  <a:latin typeface="inherit"/>
                </a:rPr>
                <a:t>그리고 이 한시적 경험을 추구하는 </a:t>
              </a:r>
              <a:r>
                <a:rPr lang="ko-KR" altLang="en-US" sz="2000" i="0" dirty="0" err="1">
                  <a:effectLst/>
                  <a:latin typeface="inherit"/>
                </a:rPr>
                <a:t>인플루언서들로</a:t>
              </a:r>
              <a:r>
                <a:rPr lang="ko-KR" altLang="en-US" sz="2000" i="0" dirty="0">
                  <a:effectLst/>
                  <a:latin typeface="inherit"/>
                </a:rPr>
                <a:t> 인해 팝업스토어는 문화적 영향력까지 미칠 수 있는 공간</a:t>
              </a:r>
              <a:endParaRPr lang="en-US" altLang="ko-KR" sz="2000" dirty="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38596" y="5372104"/>
            <a:ext cx="16635004" cy="4666244"/>
            <a:chOff x="703218" y="8039100"/>
            <a:chExt cx="16508982" cy="4707873"/>
          </a:xfrm>
        </p:grpSpPr>
        <p:grpSp>
          <p:nvGrpSpPr>
            <p:cNvPr id="37" name="그룹 36"/>
            <p:cNvGrpSpPr/>
            <p:nvPr/>
          </p:nvGrpSpPr>
          <p:grpSpPr>
            <a:xfrm>
              <a:off x="703218" y="8039100"/>
              <a:ext cx="16508982" cy="4552968"/>
              <a:chOff x="1093218" y="1903334"/>
              <a:chExt cx="16508982" cy="4353799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1093218" y="1989568"/>
                <a:ext cx="16508982" cy="4267565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08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1855193" y="8188505"/>
              <a:ext cx="15061207" cy="45584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한류 스타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앰배서더의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활약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금발과 백인이 아니면 진출이 힘들었던 명품 광고 분야에서 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팝의 영향력이 커지면서 한류 스타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앰배서더가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활약하는 현상에 대해 분석</a:t>
              </a:r>
              <a:b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b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marR="0" lvl="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ko-KR" sz="2000" dirty="0"/>
                <a:t>K-POP</a:t>
              </a:r>
              <a:r>
                <a:rPr lang="ko-KR" altLang="en-US" sz="2000" dirty="0"/>
                <a:t>을 시작으로 </a:t>
              </a:r>
              <a:r>
                <a:rPr lang="en-US" altLang="ko-KR" sz="2000" dirty="0"/>
                <a:t>K-</a:t>
              </a:r>
              <a:r>
                <a:rPr lang="ko-KR" altLang="en-US" sz="2000" dirty="0"/>
                <a:t>콘텐츠가 세계적인 영향력을 갖게 되면서 글로벌 명품 하우스들이 한국 스타들을 </a:t>
              </a:r>
              <a:r>
                <a:rPr lang="ko-KR" altLang="en-US" sz="2000" dirty="0" err="1"/>
                <a:t>앰배서더로</a:t>
              </a:r>
              <a:r>
                <a:rPr lang="ko-KR" altLang="en-US" sz="2000" dirty="0"/>
                <a:t> 발탁하는 사례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명품 브랜드는 역사와 가치를 고려해 </a:t>
              </a:r>
              <a:r>
                <a:rPr lang="ko-KR" altLang="en-US" sz="2000" dirty="0" err="1"/>
                <a:t>앰배서더를</a:t>
              </a:r>
              <a:r>
                <a:rPr lang="ko-KR" altLang="en-US" sz="2000" dirty="0"/>
                <a:t> 까다롭게 고르기로 유명하지만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최근 잇달아 한류 스타들에게 러브콜을 보내고 있으며 </a:t>
              </a:r>
              <a:r>
                <a:rPr lang="en-US" altLang="ko-KR" sz="2000" dirty="0"/>
                <a:t>K-</a:t>
              </a:r>
              <a:r>
                <a:rPr lang="ko-KR" altLang="en-US" sz="2000" dirty="0"/>
                <a:t>스타들은 세계적인 명품 하우스에서 자신만의 존재감 과시</a:t>
              </a:r>
              <a:endParaRPr lang="en-US" altLang="ko-KR" sz="2000" dirty="0"/>
            </a:p>
            <a:p>
              <a:pPr marL="285750" marR="0" lvl="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2000" b="0" i="0" dirty="0" err="1">
                  <a:solidFill>
                    <a:srgbClr val="000000"/>
                  </a:solidFill>
                  <a:effectLst/>
                  <a:latin typeface="Spoqa Han Sans Regular"/>
                </a:rPr>
                <a:t>넷플릭스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 시리즈 ‘오징어 </a:t>
              </a:r>
              <a:r>
                <a:rPr lang="ko-KR" altLang="en-US" sz="2000" b="0" i="0" dirty="0" err="1">
                  <a:solidFill>
                    <a:srgbClr val="000000"/>
                  </a:solidFill>
                  <a:effectLst/>
                  <a:latin typeface="Spoqa Han Sans Regular"/>
                </a:rPr>
                <a:t>게임’에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 출연해 화제를 모은 배우 정호연이 루이 비통의 새로운 글로벌 </a:t>
              </a:r>
              <a:r>
                <a:rPr lang="ko-KR" altLang="en-US" sz="2000" b="0" i="0" dirty="0" err="1">
                  <a:solidFill>
                    <a:srgbClr val="000000"/>
                  </a:solidFill>
                  <a:effectLst/>
                  <a:latin typeface="Spoqa Han Sans Regular"/>
                </a:rPr>
                <a:t>앰배서더에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 발탁</a:t>
              </a:r>
              <a:endParaRPr lang="en-US" altLang="ko-KR" sz="2000" b="0" i="0" dirty="0">
                <a:solidFill>
                  <a:srgbClr val="000000"/>
                </a:solidFill>
                <a:effectLst/>
                <a:latin typeface="Spoqa Han Sans Regular"/>
              </a:endParaRPr>
            </a:p>
            <a:p>
              <a:pPr marL="285750" marR="0" lvl="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ko-KR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K-POP 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대표 걸그룹 블랙핑크는 이례적으로 멤버 전원이 글로벌 명품 브랜드의 </a:t>
              </a:r>
              <a:r>
                <a:rPr lang="ko-KR" altLang="en-US" sz="2000" b="0" i="0" dirty="0" err="1">
                  <a:solidFill>
                    <a:srgbClr val="000000"/>
                  </a:solidFill>
                  <a:effectLst/>
                  <a:latin typeface="Spoqa Han Sans Regular"/>
                </a:rPr>
                <a:t>앰배서더로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 활약 중이다</a:t>
              </a:r>
              <a:r>
                <a:rPr lang="en-US" altLang="ko-KR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. 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제니는 샤넬 하우스 </a:t>
              </a:r>
              <a:r>
                <a:rPr lang="ko-KR" altLang="en-US" sz="2000" b="0" i="0" dirty="0" err="1">
                  <a:solidFill>
                    <a:srgbClr val="000000"/>
                  </a:solidFill>
                  <a:effectLst/>
                  <a:latin typeface="Spoqa Han Sans Regular"/>
                </a:rPr>
                <a:t>앰배서더로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 활동 중이며</a:t>
              </a:r>
              <a:r>
                <a:rPr lang="en-US" altLang="ko-KR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, 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지수는 </a:t>
              </a:r>
              <a:r>
                <a:rPr lang="ko-KR" altLang="en-US" sz="2000" b="0" i="0" dirty="0" err="1">
                  <a:solidFill>
                    <a:srgbClr val="000000"/>
                  </a:solidFill>
                  <a:effectLst/>
                  <a:latin typeface="Spoqa Han Sans Regular"/>
                </a:rPr>
                <a:t>디올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 패션</a:t>
              </a:r>
              <a:r>
                <a:rPr lang="en-US" altLang="ko-KR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·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뷰티의 글로벌 </a:t>
              </a:r>
              <a:r>
                <a:rPr lang="ko-KR" altLang="en-US" sz="2000" b="0" i="0" dirty="0" err="1">
                  <a:solidFill>
                    <a:srgbClr val="000000"/>
                  </a:solidFill>
                  <a:effectLst/>
                  <a:latin typeface="Spoqa Han Sans Regular"/>
                </a:rPr>
                <a:t>앰배서더</a:t>
              </a:r>
              <a:r>
                <a:rPr lang="en-US" altLang="ko-KR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, 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로제는 </a:t>
              </a:r>
              <a:r>
                <a:rPr lang="ko-KR" altLang="en-US" sz="2000" b="0" i="0" dirty="0" err="1">
                  <a:solidFill>
                    <a:srgbClr val="000000"/>
                  </a:solidFill>
                  <a:effectLst/>
                  <a:latin typeface="Spoqa Han Sans Regular"/>
                </a:rPr>
                <a:t>생로랑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 글로벌 </a:t>
              </a:r>
              <a:r>
                <a:rPr lang="ko-KR" altLang="en-US" sz="2000" b="0" i="0" dirty="0" err="1">
                  <a:solidFill>
                    <a:srgbClr val="000000"/>
                  </a:solidFill>
                  <a:effectLst/>
                  <a:latin typeface="Spoqa Han Sans Regular"/>
                </a:rPr>
                <a:t>앰배서더</a:t>
              </a:r>
              <a:r>
                <a:rPr lang="en-US" altLang="ko-KR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, 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리사는 </a:t>
              </a:r>
              <a:r>
                <a:rPr lang="ko-KR" altLang="en-US" sz="2000" b="0" i="0" dirty="0" err="1">
                  <a:solidFill>
                    <a:srgbClr val="000000"/>
                  </a:solidFill>
                  <a:effectLst/>
                  <a:latin typeface="Spoqa Han Sans Regular"/>
                </a:rPr>
                <a:t>셀린느의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 글로벌 </a:t>
              </a:r>
              <a:r>
                <a:rPr lang="ko-KR" altLang="en-US" sz="2000" b="0" i="0" dirty="0" err="1">
                  <a:solidFill>
                    <a:srgbClr val="000000"/>
                  </a:solidFill>
                  <a:effectLst/>
                  <a:latin typeface="Spoqa Han Sans Regular"/>
                </a:rPr>
                <a:t>앰배서더</a:t>
              </a:r>
              <a:endParaRPr lang="en-US" altLang="ko-KR" sz="2000" dirty="0">
                <a:solidFill>
                  <a:srgbClr val="000000"/>
                </a:solidFill>
                <a:latin typeface="Spoqa Han Sans Regular"/>
              </a:endParaRPr>
            </a:p>
            <a:p>
              <a:pPr marL="285750" marR="0" lvl="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Bold"/>
                </a:rPr>
                <a:t>구찌 </a:t>
              </a:r>
              <a:r>
                <a:rPr lang="ko-KR" altLang="en-US" sz="2000" b="0" i="0" dirty="0" err="1">
                  <a:solidFill>
                    <a:srgbClr val="000000"/>
                  </a:solidFill>
                  <a:effectLst/>
                  <a:latin typeface="Spoqa Han Sans Bold"/>
                </a:rPr>
                <a:t>앰배서더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Bold"/>
                </a:rPr>
                <a:t> 카이</a:t>
              </a:r>
              <a:r>
                <a:rPr lang="en-US" altLang="ko-KR" sz="2000" b="0" i="0" dirty="0">
                  <a:solidFill>
                    <a:srgbClr val="000000"/>
                  </a:solidFill>
                  <a:effectLst/>
                  <a:latin typeface="Spoqa Han Sans Bold"/>
                </a:rPr>
                <a:t>&amp;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Bold"/>
                </a:rPr>
                <a:t>아이유</a:t>
              </a:r>
              <a:r>
                <a:rPr lang="en-US" altLang="ko-KR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,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Bold"/>
                </a:rPr>
                <a:t> </a:t>
              </a:r>
              <a:r>
                <a:rPr lang="ko-KR" altLang="en-US" sz="2000" b="0" i="0" dirty="0" err="1">
                  <a:solidFill>
                    <a:srgbClr val="000000"/>
                  </a:solidFill>
                  <a:effectLst/>
                  <a:latin typeface="Spoqa Han Sans Bold"/>
                </a:rPr>
                <a:t>미우미우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Bold"/>
                </a:rPr>
                <a:t> 걸</a:t>
              </a:r>
              <a:r>
                <a:rPr lang="en-US" altLang="ko-KR" sz="2000" b="0" i="0" dirty="0">
                  <a:solidFill>
                    <a:srgbClr val="000000"/>
                  </a:solidFill>
                  <a:effectLst/>
                  <a:latin typeface="Spoqa Han Sans Bold"/>
                </a:rPr>
                <a:t>, 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Bold"/>
                </a:rPr>
                <a:t>윤아</a:t>
              </a:r>
              <a:r>
                <a:rPr lang="en-US" altLang="ko-KR" sz="2000" b="0" i="0" dirty="0">
                  <a:solidFill>
                    <a:srgbClr val="000000"/>
                  </a:solidFill>
                  <a:effectLst/>
                  <a:latin typeface="Spoqa Han Sans Bold"/>
                </a:rPr>
                <a:t>&amp;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Bold"/>
                </a:rPr>
                <a:t>장원영</a:t>
              </a:r>
              <a:endParaRPr lang="en-US" altLang="ko-K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440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문화 소비의 트렌드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794950" y="1530901"/>
            <a:ext cx="16508982" cy="3460198"/>
            <a:chOff x="794950" y="1409700"/>
            <a:chExt cx="16508982" cy="3498362"/>
          </a:xfrm>
        </p:grpSpPr>
        <p:grpSp>
          <p:nvGrpSpPr>
            <p:cNvPr id="4" name="그룹 3"/>
            <p:cNvGrpSpPr/>
            <p:nvPr/>
          </p:nvGrpSpPr>
          <p:grpSpPr>
            <a:xfrm>
              <a:off x="794950" y="1409700"/>
              <a:ext cx="16508982" cy="3498362"/>
              <a:chOff x="1184950" y="1903334"/>
              <a:chExt cx="16508982" cy="3349354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184950" y="2026105"/>
                <a:ext cx="16508982" cy="3226583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506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09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32398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연반인을 꿈꾸는 세상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연예인급 인지도와 영향력을 가진 일반인이 뜨고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‘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일반인의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스타화’는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개인의 셀프 브랜딩을 자극하고 기업의 마케팅 방향을 변화</a:t>
              </a: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ko-KR" sz="2000" dirty="0" err="1"/>
                <a:t>연예인'과</a:t>
              </a:r>
              <a:r>
                <a:rPr lang="ko-KR" altLang="ko-KR" sz="2000" dirty="0"/>
                <a:t> '</a:t>
              </a:r>
              <a:r>
                <a:rPr lang="ko-KR" altLang="ko-KR" sz="2000" dirty="0" err="1"/>
                <a:t>일반인'을</a:t>
              </a:r>
              <a:r>
                <a:rPr lang="ko-KR" altLang="ko-KR" sz="2000" dirty="0"/>
                <a:t> 합친 말로 연예인처럼 방송 프로그램에 등장은 하지만, 직업은 전문 방송인이 아닌 사람을 뜻하는 신조어입니다.</a:t>
              </a:r>
              <a:endParaRPr lang="en-US" altLang="ko-KR" sz="2000" dirty="0"/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연예 관찰 예능의 프로그램의 인기와 더불어 출연진은 연예인에 버금가는 인기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과거와 달리 </a:t>
              </a:r>
              <a:r>
                <a:rPr lang="en-US" altLang="ko-KR" sz="2000" dirty="0"/>
                <a:t>SNS </a:t>
              </a:r>
              <a:r>
                <a:rPr lang="ko-KR" altLang="en-US" sz="2000" dirty="0"/>
                <a:t>등으로 출연진과 시청자가 직접 소통할 수 있다는 점 때문에 그들은 ‘연반인</a:t>
              </a:r>
              <a:r>
                <a:rPr lang="en-US" altLang="ko-KR" sz="2000" dirty="0"/>
                <a:t>(</a:t>
              </a:r>
              <a:r>
                <a:rPr lang="ko-KR" altLang="en-US" sz="2000" dirty="0"/>
                <a:t>연예인과 일반인의 합성어</a:t>
              </a:r>
              <a:r>
                <a:rPr lang="en-US" altLang="ko-KR" sz="2000" dirty="0"/>
                <a:t>)’</a:t>
              </a:r>
              <a:r>
                <a:rPr lang="ko-KR" altLang="en-US" sz="2000" dirty="0"/>
                <a:t>이란 타이틀을 얻음</a:t>
              </a:r>
              <a:endParaRPr lang="en-US" altLang="ko-KR" sz="2000" dirty="0"/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b="0" i="0" dirty="0">
                  <a:solidFill>
                    <a:srgbClr val="141414"/>
                  </a:solidFill>
                  <a:effectLst/>
                  <a:latin typeface="Roboto" panose="02000000000000000000" pitchFamily="2" charset="0"/>
                </a:rPr>
                <a:t>일반인 출연자들이 개인이든 개인이 하는 </a:t>
              </a:r>
              <a:r>
                <a:rPr lang="ko-KR" altLang="en-US" sz="2000" b="0" i="0" dirty="0" err="1">
                  <a:solidFill>
                    <a:srgbClr val="141414"/>
                  </a:solidFill>
                  <a:effectLst/>
                  <a:latin typeface="Roboto" panose="02000000000000000000" pitchFamily="2" charset="0"/>
                </a:rPr>
                <a:t>비즈니스든</a:t>
              </a:r>
              <a:r>
                <a:rPr lang="ko-KR" altLang="en-US" sz="2000" b="0" i="0" dirty="0">
                  <a:solidFill>
                    <a:srgbClr val="141414"/>
                  </a:solidFill>
                  <a:effectLst/>
                  <a:latin typeface="Roboto" panose="02000000000000000000" pitchFamily="2" charset="0"/>
                </a:rPr>
                <a:t> ‘</a:t>
              </a:r>
              <a:r>
                <a:rPr lang="ko-KR" altLang="en-US" sz="2000" b="0" i="0" dirty="0" err="1">
                  <a:solidFill>
                    <a:srgbClr val="141414"/>
                  </a:solidFill>
                  <a:effectLst/>
                  <a:latin typeface="Roboto" panose="02000000000000000000" pitchFamily="2" charset="0"/>
                </a:rPr>
                <a:t>홍보’를</a:t>
              </a:r>
              <a:r>
                <a:rPr lang="ko-KR" altLang="en-US" sz="2000" b="0" i="0" dirty="0">
                  <a:solidFill>
                    <a:srgbClr val="141414"/>
                  </a:solidFill>
                  <a:effectLst/>
                  <a:latin typeface="Roboto" panose="02000000000000000000" pitchFamily="2" charset="0"/>
                </a:rPr>
                <a:t> 위해 연애 예능 프로그램에 출연한다는 비난은 오래전부터 </a:t>
              </a:r>
              <a:r>
                <a:rPr lang="ko-KR" altLang="en-US" sz="2000" dirty="0">
                  <a:solidFill>
                    <a:srgbClr val="141414"/>
                  </a:solidFill>
                  <a:latin typeface="Roboto" panose="02000000000000000000" pitchFamily="2" charset="0"/>
                </a:rPr>
                <a:t>있었음</a:t>
              </a:r>
              <a:endParaRPr lang="en-US" altLang="ko-KR" sz="2000" dirty="0">
                <a:solidFill>
                  <a:srgbClr val="141414"/>
                </a:solidFill>
                <a:latin typeface="Roboto" panose="02000000000000000000" pitchFamily="2" charset="0"/>
              </a:endParaRPr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rgbClr val="141414"/>
                  </a:solidFill>
                  <a:latin typeface="Roboto" panose="02000000000000000000" pitchFamily="2" charset="0"/>
                </a:rPr>
                <a:t>최근에는</a:t>
              </a:r>
              <a:r>
                <a:rPr lang="ko-KR" altLang="en-US" sz="2000" b="0" i="0" dirty="0">
                  <a:solidFill>
                    <a:srgbClr val="141414"/>
                  </a:solidFill>
                  <a:effectLst/>
                  <a:latin typeface="Roboto" panose="02000000000000000000" pitchFamily="2" charset="0"/>
                </a:rPr>
                <a:t> 홍보를 위해 출연할 수도 있다는 목소리</a:t>
              </a:r>
              <a:r>
                <a:rPr lang="en-US" altLang="ko-KR" sz="2000" b="0" i="0" dirty="0">
                  <a:solidFill>
                    <a:srgbClr val="141414"/>
                  </a:solidFill>
                  <a:effectLst/>
                  <a:latin typeface="Roboto" panose="02000000000000000000" pitchFamily="2" charset="0"/>
                </a:rPr>
                <a:t>, </a:t>
              </a:r>
              <a:r>
                <a:rPr lang="ko-KR" altLang="en-US" sz="2000" b="0" i="0" dirty="0">
                  <a:solidFill>
                    <a:srgbClr val="141414"/>
                  </a:solidFill>
                  <a:effectLst/>
                  <a:latin typeface="Roboto" panose="02000000000000000000" pitchFamily="2" charset="0"/>
                </a:rPr>
                <a:t>예능 프로그램 출연으로 자신을 홍보하고 그로 인해 이득을 얻는 것은 자기 </a:t>
              </a:r>
              <a:r>
                <a:rPr lang="en-US" altLang="ko-KR" sz="2000" b="0" i="0" dirty="0">
                  <a:solidFill>
                    <a:srgbClr val="141414"/>
                  </a:solidFill>
                  <a:effectLst/>
                  <a:latin typeface="Roboto" panose="02000000000000000000" pitchFamily="2" charset="0"/>
                </a:rPr>
                <a:t>PR </a:t>
              </a:r>
              <a:r>
                <a:rPr lang="ko-KR" altLang="en-US" sz="2000" b="0" i="0" dirty="0">
                  <a:solidFill>
                    <a:srgbClr val="141414"/>
                  </a:solidFill>
                  <a:effectLst/>
                  <a:latin typeface="Roboto" panose="02000000000000000000" pitchFamily="2" charset="0"/>
                </a:rPr>
                <a:t>시대에 걸맞은 행보라는 의견</a:t>
              </a:r>
              <a:endParaRPr lang="en-US" altLang="ko-KR" sz="2000" dirty="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38596" y="5372104"/>
            <a:ext cx="16635004" cy="4555444"/>
            <a:chOff x="703218" y="8039100"/>
            <a:chExt cx="16508982" cy="4596084"/>
          </a:xfrm>
        </p:grpSpPr>
        <p:grpSp>
          <p:nvGrpSpPr>
            <p:cNvPr id="37" name="그룹 36"/>
            <p:cNvGrpSpPr/>
            <p:nvPr/>
          </p:nvGrpSpPr>
          <p:grpSpPr>
            <a:xfrm>
              <a:off x="703218" y="8039100"/>
              <a:ext cx="16508982" cy="4552968"/>
              <a:chOff x="1093218" y="1903334"/>
              <a:chExt cx="16508982" cy="4353799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1093218" y="1989568"/>
                <a:ext cx="16508982" cy="4267565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1855193" y="8188505"/>
              <a:ext cx="15269679" cy="44466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동물 창작 캐릭터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머천다이징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동물을 소재로 새로운 캐릭터를 만들어 소비자에게 친숙하고 기억하</a:t>
              </a:r>
              <a:b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 쉬운 이미지를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각인시키는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‘캐릭터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머천다이징’을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시도하는 기업과 단체가 증가 전망</a:t>
              </a:r>
              <a:b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만화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영화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게임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출판 등이 성공</a:t>
              </a:r>
              <a:r>
                <a:rPr lang="en-US" altLang="ko-KR" sz="2000" dirty="0"/>
                <a:t>,</a:t>
              </a:r>
              <a:r>
                <a:rPr lang="ko-KR" altLang="en-US" sz="2000" dirty="0"/>
                <a:t> 해당 저작물의 주인공 캐릭터에 대한 </a:t>
              </a:r>
              <a:r>
                <a:rPr lang="ko-KR" altLang="en-US" sz="2000" dirty="0" err="1"/>
                <a:t>라이선싱과</a:t>
              </a:r>
              <a:r>
                <a:rPr lang="ko-KR" altLang="en-US" sz="2000" dirty="0"/>
                <a:t> </a:t>
              </a:r>
              <a:r>
                <a:rPr lang="ko-KR" altLang="en-US" sz="2000" dirty="0" err="1"/>
                <a:t>머천다이징</a:t>
              </a:r>
              <a:r>
                <a:rPr lang="ko-KR" altLang="en-US" sz="2000" dirty="0"/>
                <a:t> 등으로 캐릭터 비즈니스가 확장</a:t>
              </a:r>
              <a:endParaRPr lang="en-US" altLang="ko-KR" sz="2000" dirty="0"/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캐릭터가 사랑을 받아 이후 만화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영화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게임</a:t>
              </a:r>
              <a:r>
                <a:rPr lang="en-US" altLang="ko-KR" sz="2000" dirty="0"/>
                <a:t>,</a:t>
              </a:r>
              <a:r>
                <a:rPr lang="ko-KR" altLang="en-US" sz="2000" dirty="0"/>
                <a:t>출판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테마파크</a:t>
              </a:r>
              <a:r>
                <a:rPr lang="en-US" altLang="ko-KR" sz="2000" dirty="0"/>
                <a:t>, </a:t>
              </a:r>
              <a:r>
                <a:rPr lang="ko-KR" altLang="en-US" sz="2000" dirty="0" err="1"/>
                <a:t>라이선싱</a:t>
              </a:r>
              <a:r>
                <a:rPr lang="en-US" altLang="ko-KR" sz="2000" dirty="0"/>
                <a:t>, </a:t>
              </a:r>
              <a:r>
                <a:rPr lang="ko-KR" altLang="en-US" sz="2000" dirty="0" err="1"/>
                <a:t>머천다이징</a:t>
              </a:r>
              <a:r>
                <a:rPr lang="ko-KR" altLang="en-US" sz="2000" dirty="0"/>
                <a:t> 등으로 비즈니스가 확장되는 경우</a:t>
              </a:r>
              <a:endParaRPr lang="en-US" altLang="ko-KR" sz="2000" dirty="0"/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캐릭터는 귀엽거나 멋져야 함</a:t>
              </a:r>
              <a:r>
                <a:rPr lang="en-US" altLang="ko-KR" sz="2000" dirty="0"/>
                <a:t>.</a:t>
              </a:r>
              <a:r>
                <a:rPr lang="ko-KR" altLang="en-US" sz="2000" dirty="0"/>
                <a:t> 어떻게 보면 혐오스럽고 무서운 동물들을 단순화 또는 의인화한 디자인을 통해 친근하고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귀여운 이미지의 캐릭터</a:t>
              </a:r>
              <a:endParaRPr lang="en-US" altLang="ko-KR" sz="2000" dirty="0"/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캐릭터 비즈니스의 핵심은 </a:t>
              </a:r>
              <a:r>
                <a:rPr lang="ko-KR" altLang="en-US" sz="2000" dirty="0" err="1"/>
                <a:t>라이선싱과</a:t>
              </a:r>
              <a:r>
                <a:rPr lang="ko-KR" altLang="en-US" sz="2000" dirty="0"/>
                <a:t> </a:t>
              </a:r>
              <a:r>
                <a:rPr lang="ko-KR" altLang="en-US" sz="2000" dirty="0" err="1"/>
                <a:t>머천다이징</a:t>
              </a:r>
              <a:r>
                <a:rPr lang="en-US" altLang="ko-KR" sz="2000" dirty="0"/>
                <a:t>. </a:t>
              </a:r>
              <a:r>
                <a:rPr lang="ko-KR" altLang="en-US" sz="2000" dirty="0"/>
                <a:t>여기서 캐릭터 의 수익이 발생</a:t>
              </a:r>
              <a:endParaRPr lang="en-US" altLang="ko-KR" sz="2000" dirty="0"/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한류 덕분에 전세계에서 한국적인 것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한국문화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한국음식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한국말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한국역사에 관심을 가지는 팬들이 형성</a:t>
              </a:r>
              <a:r>
                <a:rPr lang="en-US" altLang="ko-KR" sz="2000" dirty="0"/>
                <a:t>. </a:t>
              </a:r>
              <a:r>
                <a:rPr lang="ko-KR" altLang="en-US" sz="2000" dirty="0"/>
                <a:t>이러한 시점에 한국적인 원형스토리 및 역사문화스토리에 기반한 한국적 캐릭터가 출현한다면 디즈니사의 캐릭터들에 필적하는 성공을 거둘 수 있는 시점</a:t>
              </a:r>
              <a:endParaRPr lang="en-US" altLang="ko-KR" sz="2000" dirty="0"/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ko-KR" sz="2000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3DF636D-06DF-4DC7-926F-2EC9D7729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489"/>
            <a:ext cx="20871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723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문화 소비의 트렌드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794950" y="1530901"/>
            <a:ext cx="16508982" cy="3729585"/>
            <a:chOff x="794950" y="1409700"/>
            <a:chExt cx="16508982" cy="3770721"/>
          </a:xfrm>
        </p:grpSpPr>
        <p:grpSp>
          <p:nvGrpSpPr>
            <p:cNvPr id="4" name="그룹 3"/>
            <p:cNvGrpSpPr/>
            <p:nvPr/>
          </p:nvGrpSpPr>
          <p:grpSpPr>
            <a:xfrm>
              <a:off x="794950" y="1409700"/>
              <a:ext cx="16508982" cy="3770721"/>
              <a:chOff x="1184950" y="1903334"/>
              <a:chExt cx="16508982" cy="3610112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184950" y="2026104"/>
                <a:ext cx="16508982" cy="3487342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506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11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36132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극단적인 콘텐츠 중심주의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플랫폼 생태계에 의존하지 않고 자체 콘텐츠 제작에 뛰어드는 기업이 늘어나면서 엔터테인먼트 산업 전반에서 극단적인 콘텐츠 중심주의가 강화 예정</a:t>
              </a:r>
              <a:endParaRPr lang="en-US" altLang="ko-KR" sz="2000" dirty="0">
                <a:solidFill>
                  <a:srgbClr val="141414"/>
                </a:solidFill>
                <a:latin typeface="Roboto" panose="02000000000000000000" pitchFamily="2" charset="0"/>
              </a:endParaRPr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극단화의 버블</a:t>
              </a:r>
              <a:r>
                <a:rPr lang="en-US" altLang="ko-KR" sz="2000" dirty="0"/>
                <a:t>(Radical Bubbles): </a:t>
              </a:r>
              <a:r>
                <a:rPr lang="ko-KR" altLang="en-US" sz="2000" dirty="0"/>
                <a:t>유튜브의 추천은 극단적인 콘텐츠 시청자가 알고리즘의 추천이 없을 때보다 더 빈번하게 유사한</a:t>
              </a:r>
              <a:r>
                <a:rPr lang="en-US" altLang="ko-KR" sz="2000" dirty="0"/>
                <a:t>(</a:t>
              </a:r>
              <a:r>
                <a:rPr lang="ko-KR" altLang="en-US" sz="2000" dirty="0"/>
                <a:t>극단적인</a:t>
              </a:r>
              <a:r>
                <a:rPr lang="en-US" altLang="ko-KR" sz="2000" dirty="0"/>
                <a:t>) </a:t>
              </a:r>
              <a:r>
                <a:rPr lang="ko-KR" altLang="en-US" sz="2000" dirty="0"/>
                <a:t>콘텐츠를 시청하도록 영향을 미침으로 써 대안적인 견해가 제시될 가능성을 줄임</a:t>
              </a:r>
              <a:endParaRPr lang="en-US" altLang="ko-KR" sz="2000" dirty="0"/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 우익 선호</a:t>
              </a:r>
              <a:r>
                <a:rPr lang="en-US" altLang="ko-KR" sz="2000" dirty="0"/>
                <a:t>(Right-wing Advantage): </a:t>
              </a:r>
              <a:r>
                <a:rPr lang="ko-KR" altLang="en-US" sz="2000" dirty="0"/>
                <a:t>유튜브의 추천 알고리즘은 다른 관점보다 우익 콘텐츠를 선호 </a:t>
              </a:r>
              <a:endParaRPr lang="en-US" altLang="ko-KR" sz="2000" dirty="0"/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극단화 영향</a:t>
              </a:r>
              <a:r>
                <a:rPr lang="en-US" altLang="ko-KR" sz="2000" dirty="0"/>
                <a:t>(Radicalization Influence): </a:t>
              </a:r>
              <a:r>
                <a:rPr lang="ko-KR" altLang="en-US" sz="2000" dirty="0"/>
                <a:t>유튜브의 알고리즘은 추천이 없었더라면 이용자 가 직접 찾아봤어야 할 극단적 콘텐츠에 이용자를 노출시킴으로써 그들에게 영향을 미침 </a:t>
              </a:r>
              <a:endParaRPr lang="en-US" altLang="ko-KR" sz="2000" dirty="0"/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우익 극단화의 경로 제공</a:t>
              </a:r>
              <a:r>
                <a:rPr lang="en-US" altLang="ko-KR" sz="2000" dirty="0"/>
                <a:t>(Right-wing Radicalization Pathway): </a:t>
              </a:r>
              <a:r>
                <a:rPr lang="ko-KR" altLang="en-US" sz="2000" dirty="0"/>
                <a:t>유튜브의 알고리즘은 주류</a:t>
              </a:r>
              <a:r>
                <a:rPr lang="en-US" altLang="ko-KR" sz="2000" dirty="0"/>
                <a:t>(mainstream) </a:t>
              </a:r>
              <a:r>
                <a:rPr lang="ko-KR" altLang="en-US" sz="2000" dirty="0"/>
                <a:t>및 중도 좌파</a:t>
              </a:r>
              <a:r>
                <a:rPr lang="en-US" altLang="ko-KR" sz="2000" dirty="0"/>
                <a:t>(center-left) </a:t>
              </a:r>
              <a:r>
                <a:rPr lang="ko-KR" altLang="en-US" sz="2000" dirty="0"/>
                <a:t>채널 시청자들에게 좌파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또는 중도주의의 주 장을 폄하하려는 목적의 극단적인 우익 콘텐츠를 추천함으로써 그들에게 영향을 미침</a:t>
              </a:r>
              <a:endParaRPr lang="en-US" altLang="ko-KR" sz="2000" dirty="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38596" y="5721905"/>
            <a:ext cx="16635004" cy="3383995"/>
            <a:chOff x="703218" y="8039100"/>
            <a:chExt cx="16508982" cy="4552968"/>
          </a:xfrm>
        </p:grpSpPr>
        <p:grpSp>
          <p:nvGrpSpPr>
            <p:cNvPr id="37" name="그룹 36"/>
            <p:cNvGrpSpPr/>
            <p:nvPr/>
          </p:nvGrpSpPr>
          <p:grpSpPr>
            <a:xfrm>
              <a:off x="703218" y="8039100"/>
              <a:ext cx="16508982" cy="4552968"/>
              <a:chOff x="1093218" y="1903334"/>
              <a:chExt cx="16508982" cy="4353799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1093218" y="1989568"/>
                <a:ext cx="16508982" cy="4267565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12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1855193" y="8188505"/>
              <a:ext cx="15269679" cy="29561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문화 예술의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배리어프리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문화 예술의 장벽이 사라지면서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(Barrier-Free)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장애인과 비장애인이 서로 이해하고 함께 즐길 수 있는 콘텐츠가 문화 산업 전반에서 확산</a:t>
              </a:r>
            </a:p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최근 문화예술계를 중심으로 </a:t>
              </a:r>
              <a:r>
                <a:rPr lang="ko-KR" altLang="en-US" sz="2000" dirty="0" err="1"/>
                <a:t>배리어프리에</a:t>
              </a:r>
              <a:r>
                <a:rPr lang="ko-KR" altLang="en-US" sz="2000" dirty="0"/>
                <a:t> 대한 관심과 실천 증가</a:t>
              </a:r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장애예술의 가치를 발굴하고 지원하는 한국장애인문화예술원 </a:t>
              </a:r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 err="1"/>
                <a:t>연극∙미술계에서</a:t>
              </a:r>
              <a:r>
                <a:rPr lang="ko-KR" altLang="en-US" sz="2000" dirty="0"/>
                <a:t> 음성해설</a:t>
              </a:r>
              <a:r>
                <a:rPr lang="en-US" altLang="ko-KR" sz="2000" dirty="0"/>
                <a:t>, </a:t>
              </a:r>
              <a:r>
                <a:rPr lang="ko-KR" altLang="en-US" sz="2000" dirty="0" err="1"/>
                <a:t>수어</a:t>
              </a:r>
              <a:r>
                <a:rPr lang="ko-KR" altLang="en-US" sz="2000" dirty="0"/>
                <a:t> 통역 등 다양한 방식의 </a:t>
              </a:r>
              <a:r>
                <a:rPr lang="ko-KR" altLang="en-US" sz="2000" dirty="0" err="1"/>
                <a:t>배리어프리</a:t>
              </a:r>
              <a:r>
                <a:rPr lang="ko-KR" altLang="en-US" sz="2000" dirty="0"/>
                <a:t> 시도 중</a:t>
              </a:r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ko-KR" sz="2000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3DF636D-06DF-4DC7-926F-2EC9D7729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489"/>
            <a:ext cx="20871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424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문화 소비의 트렌드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794950" y="1530901"/>
            <a:ext cx="16508982" cy="3155399"/>
            <a:chOff x="794950" y="1409700"/>
            <a:chExt cx="16508982" cy="3190202"/>
          </a:xfrm>
        </p:grpSpPr>
        <p:grpSp>
          <p:nvGrpSpPr>
            <p:cNvPr id="4" name="그룹 3"/>
            <p:cNvGrpSpPr/>
            <p:nvPr/>
          </p:nvGrpSpPr>
          <p:grpSpPr>
            <a:xfrm>
              <a:off x="794950" y="1409700"/>
              <a:ext cx="16508982" cy="3190202"/>
              <a:chOff x="1184950" y="1903334"/>
              <a:chExt cx="16508982" cy="3054319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184950" y="2026104"/>
                <a:ext cx="16508982" cy="2931549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506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13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28664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펫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휴머니제이션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‘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펫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휴머니제이션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(Pet Humanization)’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 반려동물을 가족이나 친구와 같은 인격체로 대우하는 현상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기술의 진보는 펫 로봇을 중심으로 하는 또 다른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휴머니제이션</a:t>
              </a:r>
              <a:endParaRPr lang="en-US" altLang="ko-KR" sz="2000" dirty="0"/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b="0" i="0" dirty="0" err="1">
                  <a:solidFill>
                    <a:srgbClr val="333333"/>
                  </a:solidFill>
                  <a:effectLst/>
                  <a:latin typeface="Pretendard"/>
                </a:rPr>
                <a:t>견권</a:t>
              </a:r>
              <a:r>
                <a:rPr lang="ko-KR" altLang="en-US" sz="2000" b="0" i="0" dirty="0">
                  <a:solidFill>
                    <a:srgbClr val="333333"/>
                  </a:solidFill>
                  <a:effectLst/>
                  <a:latin typeface="Pretendard"/>
                </a:rPr>
                <a:t>’</a:t>
              </a:r>
              <a:r>
                <a:rPr lang="en-US" altLang="ko-KR" sz="2000" b="0" i="0" dirty="0">
                  <a:solidFill>
                    <a:srgbClr val="333333"/>
                  </a:solidFill>
                  <a:effectLst/>
                  <a:latin typeface="Pretendard"/>
                </a:rPr>
                <a:t>, ‘</a:t>
              </a:r>
              <a:r>
                <a:rPr lang="ko-KR" altLang="en-US" sz="2000" b="0" i="0" dirty="0" err="1">
                  <a:solidFill>
                    <a:srgbClr val="333333"/>
                  </a:solidFill>
                  <a:effectLst/>
                  <a:latin typeface="Pretendard"/>
                </a:rPr>
                <a:t>묘권’이라는</a:t>
              </a:r>
              <a:r>
                <a:rPr lang="ko-KR" altLang="en-US" sz="2000" b="0" i="0" dirty="0">
                  <a:solidFill>
                    <a:srgbClr val="333333"/>
                  </a:solidFill>
                  <a:effectLst/>
                  <a:latin typeface="Pretendard"/>
                </a:rPr>
                <a:t> 단어를 내세워 반려동물의 권리를 존중해야 한다는 의견</a:t>
              </a:r>
              <a:endParaRPr lang="en-US" altLang="ko-KR" sz="2000" b="0" i="0" dirty="0">
                <a:solidFill>
                  <a:srgbClr val="333333"/>
                </a:solidFill>
                <a:effectLst/>
                <a:latin typeface="Pretendard"/>
              </a:endParaRPr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b="0" i="0" dirty="0">
                  <a:solidFill>
                    <a:srgbClr val="333333"/>
                  </a:solidFill>
                  <a:effectLst/>
                  <a:latin typeface="Pretendard"/>
                </a:rPr>
                <a:t>반려동물의 삶의 질을 중요하게 여기는 반려인도 증가하고 있는 추세</a:t>
              </a:r>
              <a:endParaRPr lang="en-US" altLang="ko-KR" sz="2000" b="0" i="0" dirty="0">
                <a:solidFill>
                  <a:srgbClr val="333333"/>
                </a:solidFill>
                <a:effectLst/>
                <a:latin typeface="Pretendard"/>
              </a:endParaRPr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b="0" i="0" dirty="0">
                  <a:solidFill>
                    <a:srgbClr val="333333"/>
                  </a:solidFill>
                  <a:effectLst/>
                  <a:latin typeface="Pretendard"/>
                </a:rPr>
                <a:t>영양가 높은 사료와 수제간식을 택하는 것은 물론</a:t>
              </a:r>
              <a:r>
                <a:rPr lang="en-US" altLang="ko-KR" sz="2000" b="0" i="0" dirty="0">
                  <a:solidFill>
                    <a:srgbClr val="333333"/>
                  </a:solidFill>
                  <a:effectLst/>
                  <a:latin typeface="Pretendard"/>
                </a:rPr>
                <a:t>, </a:t>
              </a:r>
              <a:r>
                <a:rPr lang="ko-KR" altLang="en-US" sz="2000" b="0" i="0" dirty="0">
                  <a:solidFill>
                    <a:srgbClr val="333333"/>
                  </a:solidFill>
                  <a:effectLst/>
                  <a:latin typeface="Pretendard"/>
                </a:rPr>
                <a:t>목욕 스파 서비스를 이용하고 반려인의 출퇴근 시간에 유치원</a:t>
              </a:r>
              <a:endParaRPr lang="en-US" altLang="ko-KR" sz="2000" b="0" i="0" dirty="0">
                <a:solidFill>
                  <a:srgbClr val="333333"/>
                </a:solidFill>
                <a:effectLst/>
                <a:latin typeface="Pretendard"/>
              </a:endParaRPr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b="0" i="0" dirty="0">
                  <a:solidFill>
                    <a:srgbClr val="333333"/>
                  </a:solidFill>
                  <a:effectLst/>
                  <a:latin typeface="Pretendard"/>
                </a:rPr>
                <a:t>반려동물이 사용하는 비용을 필수 비용이라 생각하는 반려인이 많아지고 있어</a:t>
              </a:r>
              <a:r>
                <a:rPr lang="en-US" altLang="ko-KR" sz="2000" b="0" i="0" dirty="0">
                  <a:solidFill>
                    <a:srgbClr val="333333"/>
                  </a:solidFill>
                  <a:effectLst/>
                  <a:latin typeface="Pretendard"/>
                </a:rPr>
                <a:t>, </a:t>
              </a:r>
              <a:r>
                <a:rPr lang="ko-KR" altLang="en-US" sz="2000" b="0" i="0" dirty="0">
                  <a:solidFill>
                    <a:srgbClr val="333333"/>
                  </a:solidFill>
                  <a:effectLst/>
                  <a:latin typeface="Pretendard"/>
                </a:rPr>
                <a:t>반려동물 관련 시장은 점차 확산 예상</a:t>
              </a:r>
              <a:endParaRPr lang="en-US" altLang="ko-KR" sz="2000" dirty="0">
                <a:solidFill>
                  <a:srgbClr val="333333"/>
                </a:solidFill>
                <a:latin typeface="Pretendard"/>
              </a:endParaRPr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b="0" i="0" dirty="0">
                  <a:solidFill>
                    <a:srgbClr val="333333"/>
                  </a:solidFill>
                  <a:effectLst/>
                  <a:latin typeface="Pretendard"/>
                </a:rPr>
                <a:t>반려가구가 약 </a:t>
              </a:r>
              <a:r>
                <a:rPr lang="en-US" altLang="ko-KR" sz="2000" b="0" i="0" dirty="0">
                  <a:solidFill>
                    <a:srgbClr val="333333"/>
                  </a:solidFill>
                  <a:effectLst/>
                  <a:latin typeface="Pretendard"/>
                </a:rPr>
                <a:t>600</a:t>
              </a:r>
              <a:r>
                <a:rPr lang="ko-KR" altLang="en-US" sz="2000" b="0" i="0" dirty="0">
                  <a:solidFill>
                    <a:srgbClr val="333333"/>
                  </a:solidFill>
                  <a:effectLst/>
                  <a:latin typeface="Pretendard"/>
                </a:rPr>
                <a:t>만 가구에 달하며 지속적인 상승 추세에 있어 </a:t>
              </a:r>
              <a:r>
                <a:rPr lang="en-US" altLang="ko-KR" sz="2000" b="0" i="0" dirty="0">
                  <a:solidFill>
                    <a:srgbClr val="333333"/>
                  </a:solidFill>
                  <a:effectLst/>
                  <a:latin typeface="Pretendard"/>
                </a:rPr>
                <a:t>2027</a:t>
              </a:r>
              <a:r>
                <a:rPr lang="ko-KR" altLang="en-US" sz="2000" b="0" i="0" dirty="0">
                  <a:solidFill>
                    <a:srgbClr val="333333"/>
                  </a:solidFill>
                  <a:effectLst/>
                  <a:latin typeface="Pretendard"/>
                </a:rPr>
                <a:t>년에는 </a:t>
              </a:r>
              <a:r>
                <a:rPr lang="en-US" altLang="ko-KR" sz="2000" b="0" i="0" dirty="0">
                  <a:solidFill>
                    <a:srgbClr val="333333"/>
                  </a:solidFill>
                  <a:effectLst/>
                  <a:latin typeface="Pretendard"/>
                </a:rPr>
                <a:t>6</a:t>
              </a:r>
              <a:r>
                <a:rPr lang="ko-KR" altLang="en-US" sz="2000" b="0" i="0" dirty="0">
                  <a:solidFill>
                    <a:srgbClr val="333333"/>
                  </a:solidFill>
                  <a:effectLst/>
                  <a:latin typeface="Pretendard"/>
                </a:rPr>
                <a:t>조원 규모까지 확대될 것으로 전망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38596" y="5372104"/>
            <a:ext cx="16635004" cy="4512709"/>
            <a:chOff x="703218" y="8039100"/>
            <a:chExt cx="16508982" cy="4552968"/>
          </a:xfrm>
        </p:grpSpPr>
        <p:grpSp>
          <p:nvGrpSpPr>
            <p:cNvPr id="37" name="그룹 36"/>
            <p:cNvGrpSpPr/>
            <p:nvPr/>
          </p:nvGrpSpPr>
          <p:grpSpPr>
            <a:xfrm>
              <a:off x="703218" y="8039100"/>
              <a:ext cx="16508982" cy="4552968"/>
              <a:chOff x="1093218" y="1903334"/>
              <a:chExt cx="16508982" cy="4353799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1093218" y="1989568"/>
                <a:ext cx="16508982" cy="4267565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14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1855193" y="8188505"/>
              <a:ext cx="15269679" cy="40740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생성형 인공지능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챗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GPT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 생성형 인공지능의 기술적 진보가 가져올 기회와 위험</a:t>
              </a:r>
              <a:br>
                <a:rPr lang="ko-KR" altLang="en-US" sz="2800" dirty="0"/>
              </a:b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인간의 편의성과 효율성을 크게 높일 수 있는 긍정적인 효과를 가져올 수 있는 한편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훈련 데이터의 한계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정보의 편향성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비윤리적 문제 등 부정적인 영향을 초래</a:t>
              </a:r>
              <a:endParaRPr lang="en-US" altLang="ko-KR" sz="2000" dirty="0"/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 err="1"/>
                <a:t>챗</a:t>
              </a:r>
              <a:r>
                <a:rPr lang="en-US" altLang="ko-KR" sz="2000" dirty="0"/>
                <a:t>GPT</a:t>
              </a:r>
              <a:r>
                <a:rPr lang="ko-KR" altLang="en-US" sz="2000" dirty="0"/>
                <a:t>를 인간의 생산성 을 높이는 도구로써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그 가치를 제대로 발휘하기 위해서는 여전히 </a:t>
              </a:r>
              <a:r>
                <a:rPr lang="ko-KR" altLang="en-US" sz="2000" dirty="0" err="1"/>
                <a:t>챗</a:t>
              </a:r>
              <a:r>
                <a:rPr lang="en-US" altLang="ko-KR" sz="2000" dirty="0"/>
                <a:t>GPT</a:t>
              </a:r>
              <a:r>
                <a:rPr lang="ko-KR" altLang="en-US" sz="2000" dirty="0"/>
                <a:t>보다 더 많이 아는 ‘인간의 </a:t>
              </a:r>
              <a:r>
                <a:rPr lang="ko-KR" altLang="en-US" sz="2000" dirty="0" err="1"/>
                <a:t>지식’이</a:t>
              </a:r>
              <a:r>
                <a:rPr lang="ko-KR" altLang="en-US" sz="2000" dirty="0"/>
                <a:t> 필요하며</a:t>
              </a:r>
              <a:r>
                <a:rPr lang="en-US" altLang="ko-KR" sz="2000" dirty="0"/>
                <a:t>, </a:t>
              </a:r>
              <a:r>
                <a:rPr lang="ko-KR" altLang="en-US" sz="2000" dirty="0" err="1"/>
                <a:t>챗</a:t>
              </a:r>
              <a:r>
                <a:rPr lang="en-US" altLang="ko-KR" sz="2000" dirty="0"/>
                <a:t>GPT</a:t>
              </a:r>
              <a:r>
                <a:rPr lang="ko-KR" altLang="en-US" sz="2000" dirty="0"/>
                <a:t>는 사용자가 ‘잘 모르는 분야’ 보다 ‘잘 아는 </a:t>
              </a:r>
              <a:r>
                <a:rPr lang="ko-KR" altLang="en-US" sz="2000" dirty="0" err="1"/>
                <a:t>분야’를</a:t>
              </a:r>
              <a:r>
                <a:rPr lang="ko-KR" altLang="en-US" sz="2000" dirty="0"/>
                <a:t> 활용할 때 더 큰 위력을 발휘</a:t>
              </a:r>
              <a:endParaRPr lang="en-US" altLang="ko-KR" sz="2000" dirty="0"/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세계적 </a:t>
              </a:r>
              <a:r>
                <a:rPr lang="en-US" altLang="ko-KR" sz="2000" dirty="0"/>
                <a:t>IT </a:t>
              </a:r>
              <a:r>
                <a:rPr lang="ko-KR" altLang="en-US" sz="2000" dirty="0"/>
                <a:t>기업들은 초거대 </a:t>
              </a:r>
              <a:r>
                <a:rPr lang="en-US" altLang="ko-KR" sz="2000" dirty="0"/>
                <a:t>AI </a:t>
              </a:r>
              <a:r>
                <a:rPr lang="ko-KR" altLang="en-US" sz="2000" dirty="0"/>
                <a:t>기술에 대한 주도권을 잡기 위해 서둘러 자체적인 </a:t>
              </a:r>
              <a:r>
                <a:rPr lang="ko-KR" altLang="en-US" sz="2000" dirty="0" err="1"/>
                <a:t>챗</a:t>
              </a:r>
              <a:r>
                <a:rPr lang="en-US" altLang="ko-KR" sz="2000" dirty="0"/>
                <a:t>GPT </a:t>
              </a:r>
              <a:r>
                <a:rPr lang="ko-KR" altLang="en-US" sz="2000" dirty="0"/>
                <a:t>서비스를 선보이고자 치열한 경쟁을 벌일 것으로 전망</a:t>
              </a:r>
              <a:endParaRPr lang="en-US" altLang="ko-KR" sz="2000" dirty="0"/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미래산업의 중심 역량인 </a:t>
              </a:r>
              <a:r>
                <a:rPr lang="en-US" altLang="ko-KR" sz="2000" dirty="0"/>
                <a:t>AI </a:t>
              </a:r>
              <a:r>
                <a:rPr lang="ko-KR" altLang="en-US" sz="2000" dirty="0"/>
                <a:t>산업 경쟁력 확보 노력 필요 시점</a:t>
              </a:r>
              <a:r>
                <a:rPr lang="en-US" altLang="ko-KR" sz="2000" dirty="0"/>
                <a:t>: </a:t>
              </a:r>
              <a:r>
                <a:rPr lang="ko-KR" altLang="en-US" sz="2000" dirty="0"/>
                <a:t>전문 스타트 업체의 체계적 육성</a:t>
              </a:r>
              <a:r>
                <a:rPr lang="en-US" altLang="ko-KR" sz="2000" dirty="0"/>
                <a:t>&amp;</a:t>
              </a:r>
              <a:r>
                <a:rPr lang="ko-KR" altLang="en-US" sz="2000" dirty="0"/>
                <a:t>일관성 있는 지원책 필요</a:t>
              </a:r>
              <a:endParaRPr lang="en-US" altLang="ko-KR" sz="2000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3DF636D-06DF-4DC7-926F-2EC9D7729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489"/>
            <a:ext cx="20871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703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하늘, 야외, 건물, 구름이(가) 표시된 사진&#10;&#10;자동 생성된 설명">
            <a:extLst>
              <a:ext uri="{FF2B5EF4-FFF2-40B4-BE49-F238E27FC236}">
                <a16:creationId xmlns:a16="http://schemas.microsoft.com/office/drawing/2014/main" id="{070BFE6E-BF5E-4E55-9412-52D054CC0F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tangle 75">
            <a:extLst>
              <a:ext uri="{FF2B5EF4-FFF2-40B4-BE49-F238E27FC236}">
                <a16:creationId xmlns:a16="http://schemas.microsoft.com/office/drawing/2014/main" id="{4583D0E5-775C-4B7E-9705-404C35EC228B}"/>
              </a:ext>
            </a:extLst>
          </p:cNvPr>
          <p:cNvSpPr/>
          <p:nvPr/>
        </p:nvSpPr>
        <p:spPr>
          <a:xfrm>
            <a:off x="0" y="0"/>
            <a:ext cx="11391900" cy="10287000"/>
          </a:xfrm>
          <a:prstGeom prst="rect">
            <a:avLst/>
          </a:prstGeom>
          <a:gradFill>
            <a:gsLst>
              <a:gs pos="0">
                <a:srgbClr val="2269F7">
                  <a:alpha val="70000"/>
                </a:srgbClr>
              </a:gs>
              <a:gs pos="96000">
                <a:srgbClr val="2269F7">
                  <a:alpha val="70000"/>
                  <a:lumMod val="75000"/>
                </a:srgbClr>
              </a:gs>
            </a:gsLst>
            <a:lin ang="2700000" scaled="0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페이퍼로지 5 Medium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2295" y="3002314"/>
            <a:ext cx="16272723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문화예술 분야 트렌드 및 전망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03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5089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64233" y="76993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1.1 </a:t>
            </a:r>
            <a:r>
              <a:rPr lang="ko-KR" altLang="en-US" sz="4000" dirty="0"/>
              <a:t>코로나</a:t>
            </a:r>
            <a:r>
              <a:rPr lang="en-US" altLang="ko-KR" sz="4000" dirty="0"/>
              <a:t>19</a:t>
            </a:r>
            <a:r>
              <a:rPr lang="ko-KR" altLang="en-US" sz="4000" dirty="0"/>
              <a:t>와 디지털</a:t>
            </a:r>
            <a:r>
              <a:rPr lang="en-US" altLang="ko-KR" sz="4000" dirty="0"/>
              <a:t>·</a:t>
            </a:r>
            <a:r>
              <a:rPr lang="ko-KR" altLang="en-US" sz="4000" dirty="0" err="1"/>
              <a:t>비대면</a:t>
            </a:r>
            <a:r>
              <a:rPr lang="ko-KR" altLang="en-US" sz="4000" dirty="0"/>
              <a:t> 경제의 확산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308080" y="2400300"/>
            <a:ext cx="606590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사회 전 영역의 스마트화</a:t>
            </a:r>
            <a:r>
              <a:rPr lang="en-US" altLang="ko-KR" dirty="0"/>
              <a:t>, </a:t>
            </a:r>
            <a:r>
              <a:rPr lang="ko-KR" altLang="en-US" dirty="0"/>
              <a:t>온라인화</a:t>
            </a:r>
            <a:r>
              <a:rPr lang="en-US" altLang="ko-KR" dirty="0"/>
              <a:t>, </a:t>
            </a:r>
            <a:r>
              <a:rPr lang="ko-KR" altLang="en-US" dirty="0"/>
              <a:t>자동화 등은 코로나 팬 </a:t>
            </a:r>
            <a:r>
              <a:rPr lang="ko-KR" altLang="en-US" dirty="0" err="1"/>
              <a:t>데믹</a:t>
            </a:r>
            <a:r>
              <a:rPr lang="ko-KR" altLang="en-US" dirty="0"/>
              <a:t> 이전부터 차근차근히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회사라는 공간적 제약과 </a:t>
            </a:r>
            <a:r>
              <a:rPr lang="ko-KR" altLang="en-US" dirty="0" err="1"/>
              <a:t>출퇴</a:t>
            </a:r>
            <a:r>
              <a:rPr lang="ko-KR" altLang="en-US" dirty="0"/>
              <a:t> 근 시간이라는 시간적 제약에서 벗어나 근무하는 스마트워크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쇼핑</a:t>
            </a:r>
            <a:r>
              <a:rPr lang="en-US" altLang="ko-KR" dirty="0"/>
              <a:t>, </a:t>
            </a:r>
            <a:r>
              <a:rPr lang="ko-KR" altLang="en-US" dirty="0"/>
              <a:t>교 육</a:t>
            </a:r>
            <a:r>
              <a:rPr lang="en-US" altLang="ko-KR" dirty="0"/>
              <a:t>, </a:t>
            </a:r>
            <a:r>
              <a:rPr lang="ko-KR" altLang="en-US" dirty="0"/>
              <a:t>문화 및 여가활동</a:t>
            </a:r>
            <a:r>
              <a:rPr lang="en-US" altLang="ko-KR" dirty="0"/>
              <a:t>, </a:t>
            </a:r>
            <a:r>
              <a:rPr lang="ko-KR" altLang="en-US" dirty="0"/>
              <a:t>심지어 건강 서비스까지 사회의 다양한 분야가 온라인화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화상 수업</a:t>
            </a:r>
            <a:r>
              <a:rPr lang="en-US" altLang="ko-KR" dirty="0"/>
              <a:t>, </a:t>
            </a:r>
            <a:r>
              <a:rPr lang="ko-KR" altLang="en-US" dirty="0"/>
              <a:t>온라인 시험</a:t>
            </a:r>
            <a:r>
              <a:rPr lang="en-US" altLang="ko-KR" dirty="0"/>
              <a:t>, </a:t>
            </a:r>
            <a:r>
              <a:rPr lang="ko-KR" altLang="en-US" dirty="0"/>
              <a:t>재택근무 등은 기존의 온라인에 대한 선입견이 깨지는 계기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천천히 변화하던 정치</a:t>
            </a:r>
            <a:r>
              <a:rPr lang="en-US" altLang="ko-KR" dirty="0"/>
              <a:t>·</a:t>
            </a:r>
            <a:r>
              <a:rPr lang="ko-KR" altLang="en-US" dirty="0"/>
              <a:t>사회</a:t>
            </a:r>
            <a:r>
              <a:rPr lang="en-US" altLang="ko-KR" dirty="0"/>
              <a:t>·</a:t>
            </a:r>
            <a:r>
              <a:rPr lang="ko-KR" altLang="en-US" dirty="0"/>
              <a:t>경제</a:t>
            </a:r>
            <a:r>
              <a:rPr lang="en-US" altLang="ko-KR" dirty="0"/>
              <a:t>·</a:t>
            </a:r>
            <a:r>
              <a:rPr lang="ko-KR" altLang="en-US" dirty="0"/>
              <a:t>문화 활동의 ‘디지털 전환</a:t>
            </a:r>
            <a:r>
              <a:rPr lang="en-US" altLang="ko-KR" dirty="0"/>
              <a:t>(Digital Transformation)’</a:t>
            </a:r>
            <a:r>
              <a:rPr lang="ko-KR" altLang="en-US" dirty="0"/>
              <a:t>은 코로나</a:t>
            </a:r>
            <a:r>
              <a:rPr lang="en-US" altLang="ko-KR" dirty="0"/>
              <a:t>19</a:t>
            </a:r>
            <a:r>
              <a:rPr lang="ko-KR" altLang="en-US" dirty="0"/>
              <a:t>로 인해 갑작스럽게 가속화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561D2-3B65-45E3-8D63-05CF26E6C2ED}"/>
              </a:ext>
            </a:extLst>
          </p:cNvPr>
          <p:cNvSpPr txBox="1"/>
          <p:nvPr/>
        </p:nvSpPr>
        <p:spPr>
          <a:xfrm>
            <a:off x="11346850" y="6362700"/>
            <a:ext cx="5410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사회적</a:t>
            </a:r>
            <a:r>
              <a:rPr lang="en-US" altLang="ko-KR" dirty="0"/>
              <a:t>, </a:t>
            </a:r>
            <a:r>
              <a:rPr lang="ko-KR" altLang="en-US" dirty="0"/>
              <a:t>경제적</a:t>
            </a:r>
            <a:r>
              <a:rPr lang="en-US" altLang="ko-KR" dirty="0"/>
              <a:t>, </a:t>
            </a:r>
            <a:r>
              <a:rPr lang="ko-KR" altLang="en-US" dirty="0"/>
              <a:t>문화적 행동들은 접촉을 피해 오프라인에서 온라인을 통해 진행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초</a:t>
            </a:r>
            <a:r>
              <a:rPr lang="en-US" altLang="ko-KR" dirty="0"/>
              <a:t>·</a:t>
            </a:r>
            <a:r>
              <a:rPr lang="ko-KR" altLang="en-US" dirty="0"/>
              <a:t>중</a:t>
            </a:r>
            <a:r>
              <a:rPr lang="en-US" altLang="ko-KR" dirty="0"/>
              <a:t>·</a:t>
            </a:r>
            <a:r>
              <a:rPr lang="ko-KR" altLang="en-US" dirty="0"/>
              <a:t>고교 및 대 학교는 </a:t>
            </a:r>
            <a:r>
              <a:rPr lang="ko-KR" altLang="en-US" dirty="0" err="1"/>
              <a:t>비대면</a:t>
            </a:r>
            <a:r>
              <a:rPr lang="ko-KR" altLang="en-US" dirty="0"/>
              <a:t> 온라인 강의가 시행되면서 원격 교육이 본격적으로 시작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직장 문 화도 출퇴근하던 고정적인 근무 방식에서 유연 근무</a:t>
            </a:r>
            <a:r>
              <a:rPr lang="en-US" altLang="ko-KR" dirty="0"/>
              <a:t>, </a:t>
            </a:r>
            <a:r>
              <a:rPr lang="ko-KR" altLang="en-US" dirty="0"/>
              <a:t>재택근무 등 새로운 형태의 업무 수행방식으로 변화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소비 패턴 또한 복합쇼핑몰</a:t>
            </a:r>
            <a:r>
              <a:rPr lang="en-US" altLang="ko-KR" dirty="0"/>
              <a:t>, </a:t>
            </a:r>
            <a:r>
              <a:rPr lang="ko-KR" altLang="en-US" dirty="0"/>
              <a:t>백화점과 같은 오프라인 매장에 서 실시간 모바일 방송인 라이브 커머스</a:t>
            </a:r>
            <a:r>
              <a:rPr lang="en-US" altLang="ko-KR" dirty="0"/>
              <a:t>, </a:t>
            </a:r>
            <a:r>
              <a:rPr lang="ko-KR" altLang="en-US" dirty="0"/>
              <a:t>홈쇼핑 등 온라인 위주로 빠르게  전환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외식산업의 패러다임이 배달로 옮겨가게 되었고</a:t>
            </a:r>
            <a:r>
              <a:rPr lang="en-US" altLang="ko-KR" dirty="0"/>
              <a:t>, </a:t>
            </a:r>
            <a:r>
              <a:rPr lang="ko-KR" altLang="en-US" dirty="0"/>
              <a:t>배달대행 전문 업체인 ‘배달의 </a:t>
            </a:r>
            <a:r>
              <a:rPr lang="ko-KR" altLang="en-US" dirty="0" err="1"/>
              <a:t>민족’은</a:t>
            </a:r>
            <a:r>
              <a:rPr lang="ko-KR" altLang="en-US" dirty="0"/>
              <a:t> 성장</a:t>
            </a:r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77600" y="1638300"/>
            <a:ext cx="440354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4</a:t>
            </a:r>
            <a:r>
              <a:rPr lang="ko-KR" altLang="en-US" sz="2800" b="1" dirty="0"/>
              <a:t>차 산업혁명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모서리가 둥근 직사각형 29">
            <a:extLst>
              <a:ext uri="{FF2B5EF4-FFF2-40B4-BE49-F238E27FC236}">
                <a16:creationId xmlns:a16="http://schemas.microsoft.com/office/drawing/2014/main" id="{D39D7444-266C-45A7-8649-0D490E053CE4}"/>
              </a:ext>
            </a:extLst>
          </p:cNvPr>
          <p:cNvSpPr/>
          <p:nvPr/>
        </p:nvSpPr>
        <p:spPr>
          <a:xfrm>
            <a:off x="11316370" y="5600700"/>
            <a:ext cx="440354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디지털</a:t>
            </a:r>
            <a:r>
              <a:rPr lang="en-US" altLang="ko-KR" sz="2800" b="1" dirty="0"/>
              <a:t>·</a:t>
            </a:r>
            <a:r>
              <a:rPr lang="ko-KR" altLang="en-US" sz="2800" b="1" dirty="0" err="1"/>
              <a:t>비대면</a:t>
            </a:r>
            <a:r>
              <a:rPr lang="ko-KR" altLang="en-US" sz="2800" b="1" dirty="0"/>
              <a:t> 시대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2" name="Picture 4" descr="작년 9월 1일 오전 경기도 안산시 단원구 안산중앙도서관에 설치된 안산시 공무원 공개경쟁임용 화상면접시험장에서 관계자들이 비대면 면접 시연을 하고 있다.(사진=저작권자(c) 연합뉴스, 무단 전재-재배포 금지)">
            <a:extLst>
              <a:ext uri="{FF2B5EF4-FFF2-40B4-BE49-F238E27FC236}">
                <a16:creationId xmlns:a16="http://schemas.microsoft.com/office/drawing/2014/main" id="{A0D449CE-8087-4017-974A-0A3F50BEE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024053"/>
            <a:ext cx="2989706" cy="213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사진=연합뉴스">
            <a:extLst>
              <a:ext uri="{FF2B5EF4-FFF2-40B4-BE49-F238E27FC236}">
                <a16:creationId xmlns:a16="http://schemas.microsoft.com/office/drawing/2014/main" id="{042AE175-4AF6-4126-AE27-5E4DEBAF5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58" y="5097728"/>
            <a:ext cx="2984516" cy="198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279153-3A7F-4EDA-8025-B678CF21A634}"/>
              </a:ext>
            </a:extLst>
          </p:cNvPr>
          <p:cNvSpPr txBox="1"/>
          <p:nvPr/>
        </p:nvSpPr>
        <p:spPr>
          <a:xfrm>
            <a:off x="9601200" y="184523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1.</a:t>
            </a:r>
            <a:r>
              <a:rPr lang="ko-KR" altLang="en-US" sz="2400" dirty="0"/>
              <a:t>디지털</a:t>
            </a:r>
            <a:r>
              <a:rPr lang="en-US" altLang="ko-KR" sz="2400" dirty="0"/>
              <a:t>·</a:t>
            </a:r>
            <a:r>
              <a:rPr lang="ko-KR" altLang="en-US" sz="2400" dirty="0" err="1"/>
              <a:t>비대면</a:t>
            </a:r>
            <a:r>
              <a:rPr lang="ko-KR" altLang="en-US" sz="2400" dirty="0"/>
              <a:t> 전환 가속화와 문화예술분야 ‘뉴 </a:t>
            </a:r>
            <a:r>
              <a:rPr lang="ko-KR" altLang="en-US" sz="2400" dirty="0" err="1"/>
              <a:t>노멀’의</a:t>
            </a:r>
            <a:r>
              <a:rPr lang="ko-KR" altLang="en-US" sz="2400" dirty="0"/>
              <a:t> 등장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0764" y="4171950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30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 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lang="en-US" altLang="ko-KR" sz="30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Normal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latinLnBrk="1" hangingPunct="1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6" name="Picture 8" descr="코로나19 확산으로 포장·배달 음식이 늘어난 작년 9월 25일 서울 시내에서 배달원이 포장된 음식을 배달하고 있다. (사진=저작권자(c) 연합뉴스, 무단 전재-재배포 금지)">
            <a:extLst>
              <a:ext uri="{FF2B5EF4-FFF2-40B4-BE49-F238E27FC236}">
                <a16:creationId xmlns:a16="http://schemas.microsoft.com/office/drawing/2014/main" id="{4F436BA8-92E5-49C8-B573-1ABCFBE8A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002" y="2092358"/>
            <a:ext cx="2997620" cy="194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홈파티에 대한 이미지 결과">
            <a:extLst>
              <a:ext uri="{FF2B5EF4-FFF2-40B4-BE49-F238E27FC236}">
                <a16:creationId xmlns:a16="http://schemas.microsoft.com/office/drawing/2014/main" id="{0137ED48-D32A-4ABF-89C7-5C27B6D67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890" y="5109158"/>
            <a:ext cx="3067822" cy="239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DA88ED0-A1BA-402C-AA67-4F5679F7E2E7}"/>
              </a:ext>
            </a:extLst>
          </p:cNvPr>
          <p:cNvSpPr txBox="1"/>
          <p:nvPr/>
        </p:nvSpPr>
        <p:spPr>
          <a:xfrm>
            <a:off x="1289667" y="4130040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포장 배달의 일상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921689-04C5-478F-B2A5-67557E2F89BE}"/>
              </a:ext>
            </a:extLst>
          </p:cNvPr>
          <p:cNvSpPr txBox="1"/>
          <p:nvPr/>
        </p:nvSpPr>
        <p:spPr>
          <a:xfrm>
            <a:off x="7144117" y="4263602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화상 면접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FB2AED-69AD-4E25-B568-05CE49B9F3D6}"/>
              </a:ext>
            </a:extLst>
          </p:cNvPr>
          <p:cNvSpPr txBox="1"/>
          <p:nvPr/>
        </p:nvSpPr>
        <p:spPr>
          <a:xfrm>
            <a:off x="7899890" y="7703479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홈파티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8E9796-5DEE-46F7-B9C2-B5D2868E3AC0}"/>
              </a:ext>
            </a:extLst>
          </p:cNvPr>
          <p:cNvSpPr txBox="1"/>
          <p:nvPr/>
        </p:nvSpPr>
        <p:spPr>
          <a:xfrm>
            <a:off x="819702" y="7270849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배민의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전성시대</a:t>
            </a:r>
          </a:p>
        </p:txBody>
      </p:sp>
      <p:pic>
        <p:nvPicPr>
          <p:cNvPr id="2060" name="Picture 12" descr="온택트 패션쇼에 대한 이미지 결과">
            <a:extLst>
              <a:ext uri="{FF2B5EF4-FFF2-40B4-BE49-F238E27FC236}">
                <a16:creationId xmlns:a16="http://schemas.microsoft.com/office/drawing/2014/main" id="{A4D5FD6D-082D-4D57-B6FE-9DB4386F3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461" y="6908767"/>
            <a:ext cx="349567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B6748C-4054-4572-A388-FA21F3D2921D}"/>
              </a:ext>
            </a:extLst>
          </p:cNvPr>
          <p:cNvSpPr txBox="1"/>
          <p:nvPr/>
        </p:nvSpPr>
        <p:spPr>
          <a:xfrm>
            <a:off x="4334387" y="9579860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온텍트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패션쇼</a:t>
            </a:r>
          </a:p>
        </p:txBody>
      </p:sp>
    </p:spTree>
    <p:extLst>
      <p:ext uri="{BB962C8B-B14F-4D97-AF65-F5344CB8AC3E}">
        <p14:creationId xmlns:p14="http://schemas.microsoft.com/office/powerpoint/2010/main" val="2293436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90600" y="654903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1-2.</a:t>
            </a:r>
            <a:r>
              <a:rPr lang="ko-KR" altLang="en-US" sz="4000" dirty="0"/>
              <a:t> 온라인으로 빠르게 이동한 문화소비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172301" y="2102713"/>
            <a:ext cx="606590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ChosunGothic"/>
              </a:rPr>
              <a:t>국내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ChosunGothic"/>
              </a:rPr>
              <a:t>온라인동영상서비스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ChosunGothic"/>
              </a:rPr>
              <a:t>(OTT)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ChosunGothic"/>
              </a:rPr>
              <a:t>시장 규모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ChosunGothic"/>
              </a:rPr>
              <a:t>넷플릭스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ChosunGothic"/>
              </a:rPr>
              <a:t> 등 구독형 서비스의 빠른 성장에 힘입어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ChosunGothic"/>
              </a:rPr>
              <a:t>3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ChosunGothic"/>
              </a:rPr>
              <a:t>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ChosunGothic"/>
              </a:rPr>
              <a:t>3000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ChosunGothic"/>
              </a:rPr>
              <a:t>억원</a:t>
            </a:r>
            <a:endParaRPr lang="en-US" altLang="ko-KR" b="0" i="0" dirty="0">
              <a:solidFill>
                <a:srgbClr val="222222"/>
              </a:solidFill>
              <a:effectLst/>
              <a:latin typeface="Chosun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공연</a:t>
            </a:r>
            <a:r>
              <a:rPr lang="en-US" altLang="ko-KR" dirty="0"/>
              <a:t>, </a:t>
            </a:r>
            <a:r>
              <a:rPr lang="ko-KR" altLang="en-US" dirty="0"/>
              <a:t>영화개봉 등 많은 </a:t>
            </a:r>
            <a:r>
              <a:rPr lang="ko-KR" altLang="en-US" dirty="0" err="1"/>
              <a:t>문화콘텐츠가</a:t>
            </a:r>
            <a:r>
              <a:rPr lang="ko-KR" altLang="en-US" dirty="0"/>
              <a:t> 온라인 플랫폼으로 유통채널 이동</a:t>
            </a:r>
            <a:r>
              <a:rPr lang="en-US" altLang="ko-KR" dirty="0"/>
              <a:t>,</a:t>
            </a:r>
            <a:r>
              <a:rPr lang="ko-KR" altLang="en-US" dirty="0"/>
              <a:t> 문화예술 소비자들의 문화 소비 양상도 오프라인에서 온라인 으로 재편되는 경향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 세계 </a:t>
            </a:r>
            <a:r>
              <a:rPr lang="en-US" altLang="ko-KR" dirty="0"/>
              <a:t>20</a:t>
            </a:r>
            <a:r>
              <a:rPr lang="ko-KR" altLang="en-US" dirty="0"/>
              <a:t>억 명 정도 유튜브 사용</a:t>
            </a:r>
            <a:r>
              <a:rPr lang="en-US" altLang="ko-KR" dirty="0"/>
              <a:t>,</a:t>
            </a:r>
            <a:r>
              <a:rPr lang="ko-KR" altLang="en-US" dirty="0"/>
              <a:t> 일평균 </a:t>
            </a:r>
            <a:r>
              <a:rPr lang="en-US" altLang="ko-KR" dirty="0"/>
              <a:t>1</a:t>
            </a:r>
            <a:r>
              <a:rPr lang="ko-KR" altLang="en-US" dirty="0"/>
              <a:t>억 개의 영상이 업로드</a:t>
            </a:r>
            <a:r>
              <a:rPr lang="en-US" altLang="ko-KR" dirty="0"/>
              <a:t>,</a:t>
            </a:r>
            <a:r>
              <a:rPr lang="ko-KR" altLang="en-US" dirty="0"/>
              <a:t>분당 </a:t>
            </a:r>
            <a:r>
              <a:rPr lang="en-US" altLang="ko-KR" dirty="0"/>
              <a:t>400</a:t>
            </a:r>
            <a:r>
              <a:rPr lang="ko-KR" altLang="en-US" dirty="0"/>
              <a:t>시간의 새로운 영상 업로드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2,430</a:t>
            </a:r>
            <a:r>
              <a:rPr lang="ko-KR" altLang="en-US" dirty="0"/>
              <a:t>만 개의 개인 채널이 존재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인당 월평균 </a:t>
            </a:r>
            <a:r>
              <a:rPr lang="en-US" altLang="ko-KR" dirty="0"/>
              <a:t>16</a:t>
            </a:r>
            <a:r>
              <a:rPr lang="ko-KR" altLang="en-US" dirty="0"/>
              <a:t>시간을 시청 한국의 경우 전체 인구의 </a:t>
            </a:r>
            <a:r>
              <a:rPr lang="en-US" altLang="ko-KR" dirty="0"/>
              <a:t>83%</a:t>
            </a:r>
            <a:r>
              <a:rPr lang="ko-KR" altLang="en-US" dirty="0"/>
              <a:t>인 약 </a:t>
            </a:r>
            <a:r>
              <a:rPr lang="en-US" altLang="ko-KR" dirty="0"/>
              <a:t>4,000</a:t>
            </a:r>
            <a:r>
              <a:rPr lang="ko-KR" altLang="en-US" dirty="0"/>
              <a:t>만 명이 유튜브를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초기에는 젊은 층이 주 대상이라고 생각되었던 유튜브는 최근에는 장년층의 비중 증가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561D2-3B65-45E3-8D63-05CF26E6C2ED}"/>
              </a:ext>
            </a:extLst>
          </p:cNvPr>
          <p:cNvSpPr txBox="1"/>
          <p:nvPr/>
        </p:nvSpPr>
        <p:spPr>
          <a:xfrm>
            <a:off x="11346850" y="6362700"/>
            <a:ext cx="5410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온라인 미디어 플랫폼을 통해</a:t>
            </a:r>
            <a:r>
              <a:rPr lang="en-US" altLang="ko-KR" dirty="0"/>
              <a:t>, </a:t>
            </a:r>
            <a:r>
              <a:rPr lang="ko-KR" altLang="en-US" dirty="0"/>
              <a:t>현장 관객 없이 온라인으로 생중계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한국예술종합학교는 </a:t>
            </a:r>
            <a:r>
              <a:rPr lang="en-US" altLang="ko-KR" dirty="0"/>
              <a:t> ‘</a:t>
            </a:r>
            <a:r>
              <a:rPr lang="ko-KR" altLang="en-US" dirty="0"/>
              <a:t>베토벤 탄생 </a:t>
            </a:r>
            <a:r>
              <a:rPr lang="en-US" altLang="ko-KR" dirty="0"/>
              <a:t>250</a:t>
            </a:r>
            <a:r>
              <a:rPr lang="ko-KR" altLang="en-US" dirty="0"/>
              <a:t>주년 기념 </a:t>
            </a:r>
            <a:r>
              <a:rPr lang="ko-KR" altLang="en-US" dirty="0" err="1"/>
              <a:t>피아노소나타</a:t>
            </a:r>
            <a:r>
              <a:rPr lang="ko-KR" altLang="en-US" dirty="0"/>
              <a:t> 전곡 시리즈’ 첫 공연을 취소하지 않고 온라인 생중계로 진행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세종문화회관은 </a:t>
            </a:r>
            <a:r>
              <a:rPr lang="ko-KR" altLang="en-US" dirty="0" err="1"/>
              <a:t>무관중</a:t>
            </a:r>
            <a:r>
              <a:rPr lang="ko-KR" altLang="en-US" dirty="0"/>
              <a:t> 온라인 중계공연 ‘힘내라 콘서트’ 를 통해 </a:t>
            </a:r>
            <a:r>
              <a:rPr lang="en-US" altLang="ko-KR" dirty="0"/>
              <a:t>16</a:t>
            </a:r>
            <a:r>
              <a:rPr lang="ko-KR" altLang="en-US" dirty="0"/>
              <a:t>개 공연을 네이버</a:t>
            </a:r>
            <a:r>
              <a:rPr lang="en-US" altLang="ko-KR" dirty="0"/>
              <a:t>TV</a:t>
            </a:r>
            <a:r>
              <a:rPr lang="ko-KR" altLang="en-US" dirty="0"/>
              <a:t>로 중계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오페라 ‘톡톡</a:t>
            </a:r>
            <a:r>
              <a:rPr lang="en-US" altLang="ko-KR" dirty="0"/>
              <a:t>-</a:t>
            </a:r>
            <a:r>
              <a:rPr lang="ko-KR" altLang="en-US" dirty="0" err="1"/>
              <a:t>로시니’는</a:t>
            </a:r>
            <a:r>
              <a:rPr lang="ko-KR" altLang="en-US" dirty="0"/>
              <a:t> </a:t>
            </a:r>
            <a:r>
              <a:rPr lang="ko-KR" altLang="en-US" dirty="0" err="1"/>
              <a:t>접속자</a:t>
            </a:r>
            <a:r>
              <a:rPr lang="ko-KR" altLang="en-US" dirty="0"/>
              <a:t> 수 </a:t>
            </a:r>
            <a:r>
              <a:rPr lang="en-US" altLang="ko-KR" dirty="0"/>
              <a:t>1</a:t>
            </a:r>
            <a:r>
              <a:rPr lang="ko-KR" altLang="en-US" dirty="0"/>
              <a:t>만</a:t>
            </a:r>
            <a:r>
              <a:rPr lang="en-US" altLang="ko-KR" dirty="0"/>
              <a:t>5,000</a:t>
            </a:r>
            <a:r>
              <a:rPr lang="ko-KR" altLang="en-US" dirty="0"/>
              <a:t>명을 기록했는데 세종문화회관 체임 </a:t>
            </a:r>
            <a:r>
              <a:rPr lang="ko-KR" altLang="en-US" dirty="0" err="1"/>
              <a:t>버홀</a:t>
            </a:r>
            <a:r>
              <a:rPr lang="ko-KR" altLang="en-US" dirty="0"/>
              <a:t> 전체 좌석 수</a:t>
            </a:r>
            <a:r>
              <a:rPr lang="en-US" altLang="ko-KR" dirty="0"/>
              <a:t>(443</a:t>
            </a:r>
            <a:r>
              <a:rPr lang="ko-KR" altLang="en-US" dirty="0"/>
              <a:t>석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33</a:t>
            </a:r>
            <a:r>
              <a:rPr lang="ko-KR" altLang="en-US" dirty="0"/>
              <a:t>배가 넘는 숫자로 성공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뉴욕 브로드웨이는 뮤지컬 전문 동영상 플랫폼인 </a:t>
            </a:r>
            <a:r>
              <a:rPr lang="en-US" altLang="ko-KR" dirty="0"/>
              <a:t>Broadway on demand</a:t>
            </a:r>
            <a:r>
              <a:rPr lang="ko-KR" altLang="en-US" dirty="0"/>
              <a:t>를 구축</a:t>
            </a:r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333917"/>
            <a:ext cx="440354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OTT</a:t>
            </a:r>
            <a:r>
              <a:rPr lang="ko-KR" altLang="en-US" sz="2800" dirty="0"/>
              <a:t>와 유튜브의 급성장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모서리가 둥근 직사각형 29">
            <a:extLst>
              <a:ext uri="{FF2B5EF4-FFF2-40B4-BE49-F238E27FC236}">
                <a16:creationId xmlns:a16="http://schemas.microsoft.com/office/drawing/2014/main" id="{D39D7444-266C-45A7-8649-0D490E053CE4}"/>
              </a:ext>
            </a:extLst>
          </p:cNvPr>
          <p:cNvSpPr/>
          <p:nvPr/>
        </p:nvSpPr>
        <p:spPr>
          <a:xfrm>
            <a:off x="11165351" y="5510525"/>
            <a:ext cx="6065907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온라인으로 이동한 공연</a:t>
            </a:r>
            <a:r>
              <a:rPr lang="en-US" altLang="ko-KR" sz="2800" dirty="0"/>
              <a:t>, </a:t>
            </a:r>
            <a:r>
              <a:rPr lang="ko-KR" altLang="en-US" sz="2800" dirty="0"/>
              <a:t>전시</a:t>
            </a:r>
            <a:r>
              <a:rPr lang="en-US" altLang="ko-KR" sz="2800" dirty="0"/>
              <a:t>, </a:t>
            </a:r>
            <a:r>
              <a:rPr lang="ko-KR" altLang="en-US" sz="2800" dirty="0"/>
              <a:t>교육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423" y="4541962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30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 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lang="en-US" altLang="ko-KR" sz="30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Normal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latinLnBrk="1" hangingPunct="1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921689-04C5-478F-B2A5-67557E2F89BE}"/>
              </a:ext>
            </a:extLst>
          </p:cNvPr>
          <p:cNvSpPr txBox="1"/>
          <p:nvPr/>
        </p:nvSpPr>
        <p:spPr>
          <a:xfrm>
            <a:off x="7144117" y="4263602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화상 면접</a:t>
            </a:r>
          </a:p>
        </p:txBody>
      </p:sp>
      <p:pic>
        <p:nvPicPr>
          <p:cNvPr id="3074" name="Picture 2" descr="넷플릭스 잡자' 티빙+시즌 합병…국내 최대 토종 OTT 됐다 | 중앙일보">
            <a:extLst>
              <a:ext uri="{FF2B5EF4-FFF2-40B4-BE49-F238E27FC236}">
                <a16:creationId xmlns:a16="http://schemas.microsoft.com/office/drawing/2014/main" id="{1467A5FF-720E-44DB-BCCD-F9D87F131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39569"/>
            <a:ext cx="3848826" cy="302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TT 규제? 방송사업자 아닌 동영상제공사업자&quot; - 머니투데이">
            <a:extLst>
              <a:ext uri="{FF2B5EF4-FFF2-40B4-BE49-F238E27FC236}">
                <a16:creationId xmlns:a16="http://schemas.microsoft.com/office/drawing/2014/main" id="{B6210007-E9CA-4F7C-A988-553D4B41D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958" y="2024053"/>
            <a:ext cx="40005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유튜브에 빠진 5060… 3040보다 사용시간 많아졌다 | 한경닷컴">
            <a:extLst>
              <a:ext uri="{FF2B5EF4-FFF2-40B4-BE49-F238E27FC236}">
                <a16:creationId xmlns:a16="http://schemas.microsoft.com/office/drawing/2014/main" id="{E1ADD65A-0515-4D03-BDB1-D420A3A6A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17" y="6438900"/>
            <a:ext cx="28575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한국인 83%가 유튜브 사용···카톡보다 사용시간 2.5배 높아 - 경향신문">
            <a:extLst>
              <a:ext uri="{FF2B5EF4-FFF2-40B4-BE49-F238E27FC236}">
                <a16:creationId xmlns:a16="http://schemas.microsoft.com/office/drawing/2014/main" id="{15984FA5-0752-49AE-B24C-EE7FE6CCD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650" y="5519033"/>
            <a:ext cx="3822808" cy="40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E2258D0-994B-4E09-A6F8-5174E7F65B2B}"/>
              </a:ext>
            </a:extLst>
          </p:cNvPr>
          <p:cNvSpPr txBox="1"/>
          <p:nvPr/>
        </p:nvSpPr>
        <p:spPr>
          <a:xfrm>
            <a:off x="9601200" y="184523"/>
            <a:ext cx="861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1.</a:t>
            </a:r>
            <a:r>
              <a:rPr lang="ko-KR" altLang="en-US" sz="2400" dirty="0"/>
              <a:t>디지털</a:t>
            </a:r>
            <a:r>
              <a:rPr lang="en-US" altLang="ko-KR" sz="2400" dirty="0"/>
              <a:t>·</a:t>
            </a:r>
            <a:r>
              <a:rPr lang="ko-KR" altLang="en-US" sz="2400" dirty="0" err="1"/>
              <a:t>비대면</a:t>
            </a:r>
            <a:r>
              <a:rPr lang="ko-KR" altLang="en-US" sz="2400" dirty="0"/>
              <a:t> 전환 가속화와 문화예술분야 ‘뉴 </a:t>
            </a:r>
            <a:r>
              <a:rPr lang="ko-KR" altLang="en-US" sz="2400" dirty="0" err="1"/>
              <a:t>노멀’의</a:t>
            </a:r>
            <a:r>
              <a:rPr lang="ko-KR" altLang="en-US" sz="2400" dirty="0"/>
              <a:t> 등장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626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172301" y="2372797"/>
            <a:ext cx="6065908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메타버스에 대한 주목도가 높아지면서 하나의 ‘</a:t>
            </a:r>
            <a:r>
              <a:rPr lang="ko-KR" altLang="en-US" dirty="0" err="1"/>
              <a:t>비즈니스’의</a:t>
            </a:r>
            <a:r>
              <a:rPr lang="ko-KR" altLang="en-US" dirty="0"/>
              <a:t> 영역으로 자리매김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현실과 가상의 세계를 넘나들며 ‘나’를 대신하는 ‘아바 </a:t>
            </a:r>
            <a:r>
              <a:rPr lang="ko-KR" altLang="en-US" dirty="0" err="1"/>
              <a:t>타’를</a:t>
            </a:r>
            <a:r>
              <a:rPr lang="ko-KR" altLang="en-US" dirty="0"/>
              <a:t> 꾸미고 생활하는 가상공간에 대한 수요가 늘어나면서 가상이지만 집과 같은 부동 산에서 패션소품과 미술품까지 새로운 경제 시스템 가동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‘</a:t>
            </a:r>
            <a:r>
              <a:rPr lang="ko-KR" altLang="en-US" dirty="0" err="1"/>
              <a:t>제페토</a:t>
            </a:r>
            <a:r>
              <a:rPr lang="en-US" altLang="ko-KR" dirty="0"/>
              <a:t>(ZEPETO)’</a:t>
            </a:r>
            <a:r>
              <a:rPr lang="ko-KR" altLang="en-US" dirty="0"/>
              <a:t>는 </a:t>
            </a:r>
            <a:r>
              <a:rPr lang="en-US" altLang="ko-KR" dirty="0"/>
              <a:t>2018</a:t>
            </a:r>
            <a:r>
              <a:rPr lang="ko-KR" altLang="en-US" dirty="0"/>
              <a:t>년 처음 선을 보이 고 </a:t>
            </a:r>
            <a:r>
              <a:rPr lang="en-US" altLang="ko-KR" dirty="0"/>
              <a:t>3</a:t>
            </a:r>
            <a:r>
              <a:rPr lang="ko-KR" altLang="en-US" dirty="0"/>
              <a:t>년 만에 글로벌 가입자 수는 </a:t>
            </a:r>
            <a:r>
              <a:rPr lang="en-US" altLang="ko-KR" dirty="0"/>
              <a:t>2</a:t>
            </a:r>
            <a:r>
              <a:rPr lang="ko-KR" altLang="en-US" dirty="0" err="1"/>
              <a:t>억명을</a:t>
            </a:r>
            <a:r>
              <a:rPr lang="ko-KR" altLang="en-US" dirty="0"/>
              <a:t> 넘어서</a:t>
            </a:r>
            <a:r>
              <a:rPr lang="en-US" altLang="ko-KR" dirty="0"/>
              <a:t>, 2021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 기준 글로벌 누적 </a:t>
            </a:r>
            <a:r>
              <a:rPr lang="ko-KR" altLang="en-US" dirty="0" err="1"/>
              <a:t>다운로</a:t>
            </a:r>
            <a:r>
              <a:rPr lang="ko-KR" altLang="en-US" dirty="0"/>
              <a:t> </a:t>
            </a:r>
            <a:r>
              <a:rPr lang="ko-KR" altLang="en-US" dirty="0" err="1"/>
              <a:t>드</a:t>
            </a:r>
            <a:r>
              <a:rPr lang="ko-KR" altLang="en-US" dirty="0"/>
              <a:t> 수는 </a:t>
            </a:r>
            <a:r>
              <a:rPr lang="en-US" altLang="ko-KR" dirty="0"/>
              <a:t>2</a:t>
            </a:r>
            <a:r>
              <a:rPr lang="ko-KR" altLang="en-US" dirty="0"/>
              <a:t>억</a:t>
            </a:r>
            <a:r>
              <a:rPr lang="en-US" altLang="ko-KR" dirty="0"/>
              <a:t>8</a:t>
            </a:r>
            <a:r>
              <a:rPr lang="ko-KR" altLang="en-US" dirty="0" err="1"/>
              <a:t>천만건을</a:t>
            </a:r>
            <a:r>
              <a:rPr lang="ko-KR" altLang="en-US" dirty="0"/>
              <a:t> 기록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구찌</a:t>
            </a:r>
            <a:r>
              <a:rPr lang="en-US" altLang="ko-KR" dirty="0"/>
              <a:t>(Gucci)</a:t>
            </a:r>
            <a:r>
              <a:rPr lang="ko-KR" altLang="en-US" dirty="0"/>
              <a:t>의 </a:t>
            </a:r>
            <a:r>
              <a:rPr lang="ko-KR" altLang="en-US" dirty="0" err="1"/>
              <a:t>버추얼</a:t>
            </a:r>
            <a:r>
              <a:rPr lang="ko-KR" altLang="en-US" dirty="0"/>
              <a:t> 컬렉션이 </a:t>
            </a:r>
            <a:r>
              <a:rPr lang="ko-KR" altLang="en-US" dirty="0" err="1"/>
              <a:t>제페토에서</a:t>
            </a:r>
            <a:r>
              <a:rPr lang="ko-KR" altLang="en-US" dirty="0"/>
              <a:t> 선 공개되자 조회 수가 </a:t>
            </a:r>
            <a:r>
              <a:rPr lang="en-US" altLang="ko-KR" dirty="0"/>
              <a:t>300</a:t>
            </a:r>
            <a:r>
              <a:rPr lang="ko-KR" altLang="en-US" dirty="0"/>
              <a:t>만 건을 넘는 등 인기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아이돌 그룹 ‘</a:t>
            </a:r>
            <a:r>
              <a:rPr lang="ko-KR" altLang="en-US" dirty="0" err="1"/>
              <a:t>블랙핑크’도</a:t>
            </a:r>
            <a:r>
              <a:rPr lang="ko-KR" altLang="en-US" dirty="0"/>
              <a:t> </a:t>
            </a:r>
            <a:r>
              <a:rPr lang="ko-KR" altLang="en-US" dirty="0" err="1"/>
              <a:t>제페토를</a:t>
            </a:r>
            <a:r>
              <a:rPr lang="ko-KR" altLang="en-US" dirty="0"/>
              <a:t> 통해 아바타로 댄스 퍼포먼스 비디오를 선보여 </a:t>
            </a:r>
            <a:r>
              <a:rPr lang="en-US" altLang="ko-KR" dirty="0"/>
              <a:t>1</a:t>
            </a:r>
            <a:r>
              <a:rPr lang="ko-KR" altLang="en-US" dirty="0"/>
              <a:t>억 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‘방탄 소년단</a:t>
            </a:r>
            <a:r>
              <a:rPr lang="en-US" altLang="ko-KR" dirty="0"/>
              <a:t>'(BTS)</a:t>
            </a:r>
            <a:r>
              <a:rPr lang="ko-KR" altLang="en-US" dirty="0"/>
              <a:t>은 ‘다이너마이트’ 안무를 ‘</a:t>
            </a:r>
            <a:r>
              <a:rPr lang="ko-KR" altLang="en-US" dirty="0" err="1"/>
              <a:t>에픽게임즈’가</a:t>
            </a:r>
            <a:r>
              <a:rPr lang="ko-KR" altLang="en-US" dirty="0"/>
              <a:t> 개발한 ‘</a:t>
            </a:r>
            <a:r>
              <a:rPr lang="ko-KR" altLang="en-US" dirty="0" err="1"/>
              <a:t>포트나이트’의</a:t>
            </a:r>
            <a:r>
              <a:rPr lang="ko-KR" altLang="en-US" dirty="0"/>
              <a:t> </a:t>
            </a:r>
            <a:r>
              <a:rPr lang="ko-KR" altLang="en-US" dirty="0" err="1"/>
              <a:t>파티로얄</a:t>
            </a:r>
            <a:r>
              <a:rPr lang="ko-KR" altLang="en-US" dirty="0"/>
              <a:t> 모스에서 처음으로 공개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미국의 힙합가수 </a:t>
            </a:r>
            <a:r>
              <a:rPr lang="ko-KR" altLang="en-US" dirty="0" err="1"/>
              <a:t>트래비스</a:t>
            </a:r>
            <a:r>
              <a:rPr lang="ko-KR" altLang="en-US" dirty="0"/>
              <a:t> </a:t>
            </a:r>
            <a:r>
              <a:rPr lang="ko-KR" altLang="en-US" dirty="0" err="1"/>
              <a:t>스캇는</a:t>
            </a:r>
            <a:r>
              <a:rPr lang="ko-KR" altLang="en-US" dirty="0"/>
              <a:t> 온라인 게임 ‘포트 </a:t>
            </a:r>
            <a:r>
              <a:rPr lang="ko-KR" altLang="en-US" dirty="0" err="1"/>
              <a:t>나이트’에서</a:t>
            </a:r>
            <a:r>
              <a:rPr lang="ko-KR" altLang="en-US" dirty="0"/>
              <a:t> 가상 콘서트</a:t>
            </a:r>
            <a:r>
              <a:rPr lang="en-US" altLang="ko-KR" dirty="0"/>
              <a:t>1200</a:t>
            </a:r>
            <a:r>
              <a:rPr lang="ko-KR" altLang="en-US" dirty="0"/>
              <a:t>만명 이상이 동시 접속하는 기록을 세워 약 </a:t>
            </a:r>
            <a:r>
              <a:rPr lang="en-US" altLang="ko-KR" dirty="0"/>
              <a:t>2000</a:t>
            </a:r>
            <a:r>
              <a:rPr lang="ko-KR" altLang="en-US" dirty="0"/>
              <a:t>만 달러에 달하는 수익을 창출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부동산에도 메타버스를 통한 거래가 확산 </a:t>
            </a:r>
            <a:r>
              <a:rPr lang="en-US" altLang="ko-KR" dirty="0"/>
              <a:t>,</a:t>
            </a:r>
            <a:r>
              <a:rPr lang="ko-KR" altLang="en-US" dirty="0"/>
              <a:t>직접 가서 보지 않아도 </a:t>
            </a:r>
            <a:r>
              <a:rPr lang="en-US" altLang="ko-KR" dirty="0"/>
              <a:t>VR</a:t>
            </a:r>
            <a:r>
              <a:rPr lang="ko-KR" altLang="en-US" dirty="0"/>
              <a:t>을 통해 내부 및  </a:t>
            </a:r>
            <a:r>
              <a:rPr lang="en-US" altLang="ko-KR" dirty="0"/>
              <a:t>3D </a:t>
            </a:r>
            <a:r>
              <a:rPr lang="ko-KR" altLang="en-US" dirty="0"/>
              <a:t>단지   투어를 통해 아파트 단지의 전체 전경이나 층과 호수에    따른 전망 등의 확인 가능한 모바일 모델하우스 서비스를 제공 </a:t>
            </a:r>
            <a:r>
              <a:rPr lang="en-US" altLang="ko-KR" dirty="0"/>
              <a:t>3D </a:t>
            </a:r>
            <a:r>
              <a:rPr lang="ko-KR" altLang="en-US" dirty="0"/>
              <a:t>단지 투어 등 </a:t>
            </a:r>
            <a:r>
              <a:rPr lang="ko-KR" altLang="en-US" dirty="0" err="1"/>
              <a:t>비대면</a:t>
            </a:r>
            <a:r>
              <a:rPr lang="ko-KR" altLang="en-US" dirty="0"/>
              <a:t> 서비스를 확장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557764"/>
            <a:ext cx="440354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메타버스의 부상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423" y="4541962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30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 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lang="en-US" altLang="ko-KR" sz="30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Normal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latinLnBrk="1" hangingPunct="1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 descr="방학 맞아 '메타버스' 이용량 폭증...제페토 &quot;콘텐츠 검수량 감당 못할 지경&quot; - 전자신문">
            <a:extLst>
              <a:ext uri="{FF2B5EF4-FFF2-40B4-BE49-F238E27FC236}">
                <a16:creationId xmlns:a16="http://schemas.microsoft.com/office/drawing/2014/main" id="{8385F253-4386-4040-9F6D-81307F9C8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35" y="2024053"/>
            <a:ext cx="2978171" cy="297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구찌·루이비통·버버리·샤넬, 변화하는 100년 명품 브랜드 “메타버스 뛰어드는 명품…아바타 옷 입히고, 게임 만들고”">
            <a:extLst>
              <a:ext uri="{FF2B5EF4-FFF2-40B4-BE49-F238E27FC236}">
                <a16:creationId xmlns:a16="http://schemas.microsoft.com/office/drawing/2014/main" id="{EED36CFA-8DFA-4AE9-B66C-341F097E3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353300"/>
            <a:ext cx="4665209" cy="211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제페토] 블랙핑크 버츄얼 팬사인회!!! - YouTube">
            <a:extLst>
              <a:ext uri="{FF2B5EF4-FFF2-40B4-BE49-F238E27FC236}">
                <a16:creationId xmlns:a16="http://schemas.microsoft.com/office/drawing/2014/main" id="{66A46CF2-A588-4FA2-B1B6-6DE372AA9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765" y="1967986"/>
            <a:ext cx="4371450" cy="244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최기자의 잇고] &quot;정말 일이 돼?&quot;...직방 가상오피스 '메타폴리스' 가보니 - 지디넷코리아">
            <a:extLst>
              <a:ext uri="{FF2B5EF4-FFF2-40B4-BE49-F238E27FC236}">
                <a16:creationId xmlns:a16="http://schemas.microsoft.com/office/drawing/2014/main" id="{39D0C14E-8314-4FBA-8B0A-DA9F26A52B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671" y="7335210"/>
            <a:ext cx="4469056" cy="233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bject 8">
            <a:extLst>
              <a:ext uri="{FF2B5EF4-FFF2-40B4-BE49-F238E27FC236}">
                <a16:creationId xmlns:a16="http://schemas.microsoft.com/office/drawing/2014/main" id="{44E4E9A5-19EF-42CF-BC17-ABBFB5D2F662}"/>
              </a:ext>
            </a:extLst>
          </p:cNvPr>
          <p:cNvSpPr txBox="1"/>
          <p:nvPr/>
        </p:nvSpPr>
        <p:spPr>
          <a:xfrm>
            <a:off x="9144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1-2.</a:t>
            </a:r>
            <a:r>
              <a:rPr lang="ko-KR" altLang="en-US" sz="4000" dirty="0"/>
              <a:t> 온라인으로 빠르게 이동한 문화소비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9B4379-A11D-49AE-AA64-B62E05D27042}"/>
              </a:ext>
            </a:extLst>
          </p:cNvPr>
          <p:cNvSpPr txBox="1"/>
          <p:nvPr/>
        </p:nvSpPr>
        <p:spPr>
          <a:xfrm>
            <a:off x="9601200" y="184523"/>
            <a:ext cx="861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1.</a:t>
            </a:r>
            <a:r>
              <a:rPr lang="ko-KR" altLang="en-US" sz="2400" dirty="0"/>
              <a:t>디지털</a:t>
            </a:r>
            <a:r>
              <a:rPr lang="en-US" altLang="ko-KR" sz="2400" dirty="0"/>
              <a:t>·</a:t>
            </a:r>
            <a:r>
              <a:rPr lang="ko-KR" altLang="en-US" sz="2400" dirty="0" err="1"/>
              <a:t>비대면</a:t>
            </a:r>
            <a:r>
              <a:rPr lang="ko-KR" altLang="en-US" sz="2400" dirty="0"/>
              <a:t> 전환 가속화와 문화예술분야 ‘뉴 </a:t>
            </a:r>
            <a:r>
              <a:rPr lang="ko-KR" altLang="en-US" sz="2400" dirty="0" err="1"/>
              <a:t>노멀’의</a:t>
            </a:r>
            <a:r>
              <a:rPr lang="ko-KR" altLang="en-US" sz="2400" dirty="0"/>
              <a:t> 등장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708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172300" y="2447994"/>
            <a:ext cx="650609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몰입도를 높이려면 가상현실</a:t>
            </a:r>
            <a:r>
              <a:rPr lang="en-US" altLang="ko-KR" dirty="0"/>
              <a:t>(VR)</a:t>
            </a:r>
            <a:r>
              <a:rPr lang="ko-KR" altLang="en-US" dirty="0"/>
              <a:t>이나 증강현실</a:t>
            </a:r>
            <a:r>
              <a:rPr lang="en-US" altLang="ko-KR" dirty="0"/>
              <a:t>(AR) </a:t>
            </a:r>
            <a:r>
              <a:rPr lang="ko-KR" altLang="en-US" dirty="0"/>
              <a:t>장비가 필요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오큘러스와</a:t>
            </a:r>
            <a:r>
              <a:rPr lang="ko-KR" altLang="en-US" dirty="0"/>
              <a:t> 기어 </a:t>
            </a:r>
            <a:r>
              <a:rPr lang="en-US" altLang="ko-KR" dirty="0"/>
              <a:t>VR</a:t>
            </a:r>
            <a:r>
              <a:rPr lang="ko-KR" altLang="en-US" dirty="0"/>
              <a:t>을 개발하였고</a:t>
            </a:r>
            <a:r>
              <a:rPr lang="en-US" altLang="ko-KR" dirty="0"/>
              <a:t>, </a:t>
            </a:r>
            <a:r>
              <a:rPr lang="ko-KR" altLang="en-US" dirty="0" err="1"/>
              <a:t>오큘러스와</a:t>
            </a:r>
            <a:r>
              <a:rPr lang="ko-KR" altLang="en-US" dirty="0"/>
              <a:t> </a:t>
            </a:r>
            <a:r>
              <a:rPr lang="en-US" altLang="ko-KR" dirty="0"/>
              <a:t>HTC</a:t>
            </a:r>
            <a:r>
              <a:rPr lang="ko-KR" altLang="en-US" dirty="0"/>
              <a:t>의 </a:t>
            </a:r>
            <a:r>
              <a:rPr lang="en-US" altLang="ko-KR" dirty="0" err="1"/>
              <a:t>Vive</a:t>
            </a:r>
            <a:r>
              <a:rPr lang="ko-KR" altLang="en-US" dirty="0"/>
              <a:t>를 선두로 </a:t>
            </a:r>
            <a:r>
              <a:rPr lang="en-US" altLang="ko-KR" dirty="0"/>
              <a:t>VR </a:t>
            </a:r>
            <a:r>
              <a:rPr lang="ko-KR" altLang="en-US" dirty="0"/>
              <a:t>기기가 상용화되기 시작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유니티</a:t>
            </a:r>
            <a:r>
              <a:rPr lang="en-US" altLang="ko-KR" dirty="0"/>
              <a:t>(Unity)</a:t>
            </a:r>
            <a:r>
              <a:rPr lang="ko-KR" altLang="en-US" dirty="0"/>
              <a:t>를 비롯하여 아마존 </a:t>
            </a:r>
            <a:r>
              <a:rPr lang="ko-KR" altLang="en-US" dirty="0" err="1"/>
              <a:t>수메리안</a:t>
            </a:r>
            <a:r>
              <a:rPr lang="en-US" altLang="ko-KR" dirty="0"/>
              <a:t>(Sumerian) </a:t>
            </a:r>
            <a:r>
              <a:rPr lang="ko-KR" altLang="en-US" dirty="0"/>
              <a:t>등 </a:t>
            </a:r>
            <a:r>
              <a:rPr lang="en-US" altLang="ko-KR" dirty="0"/>
              <a:t>AR/VR </a:t>
            </a:r>
            <a:r>
              <a:rPr lang="ko-KR" altLang="en-US" dirty="0"/>
              <a:t>콘텐츠 개발 플랫폼  증가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5G</a:t>
            </a:r>
            <a:r>
              <a:rPr lang="ko-KR" altLang="en-US" dirty="0"/>
              <a:t>가 상용화되면서 메타버스를 </a:t>
            </a:r>
            <a:r>
              <a:rPr lang="ko-KR" altLang="en-US" dirty="0" err="1"/>
              <a:t>구현시킬</a:t>
            </a:r>
            <a:r>
              <a:rPr lang="ko-KR" altLang="en-US" dirty="0"/>
              <a:t> 네트워크환경이 마련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679198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AR·VR, </a:t>
            </a:r>
            <a:r>
              <a:rPr lang="ko-KR" altLang="en-US" sz="2800" dirty="0"/>
              <a:t>블록체인 등 관련 기술의 진화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423" y="4541962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30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 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lang="en-US" altLang="ko-KR" sz="30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Normal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latinLnBrk="1" hangingPunct="1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모서리가 둥근 직사각형 29">
            <a:extLst>
              <a:ext uri="{FF2B5EF4-FFF2-40B4-BE49-F238E27FC236}">
                <a16:creationId xmlns:a16="http://schemas.microsoft.com/office/drawing/2014/main" id="{88CD2A42-EE21-4349-B167-EAAE9DA64F73}"/>
              </a:ext>
            </a:extLst>
          </p:cNvPr>
          <p:cNvSpPr/>
          <p:nvPr/>
        </p:nvSpPr>
        <p:spPr>
          <a:xfrm>
            <a:off x="11341249" y="4911896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디지털 네이티브 세대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D85805-DC0E-4D4D-9968-92094153839F}"/>
              </a:ext>
            </a:extLst>
          </p:cNvPr>
          <p:cNvSpPr txBox="1"/>
          <p:nvPr/>
        </p:nvSpPr>
        <p:spPr>
          <a:xfrm>
            <a:off x="11277600" y="5793581"/>
            <a:ext cx="650609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디지털 네이티브</a:t>
            </a:r>
            <a:r>
              <a:rPr lang="en-US" altLang="ko-KR" dirty="0"/>
              <a:t>(digital native)’</a:t>
            </a:r>
            <a:r>
              <a:rPr lang="ko-KR" altLang="en-US" dirty="0"/>
              <a:t>라고도 불리는 이들은 유년 시절부터 인터넷 등의 디지털 환경에 노출되어 있는 만큼</a:t>
            </a:r>
            <a:r>
              <a:rPr lang="en-US" altLang="ko-KR" dirty="0"/>
              <a:t>, </a:t>
            </a:r>
            <a:r>
              <a:rPr lang="ko-KR" altLang="en-US" dirty="0"/>
              <a:t>최신 </a:t>
            </a:r>
            <a:r>
              <a:rPr lang="en-US" altLang="ko-KR" dirty="0"/>
              <a:t>IT</a:t>
            </a:r>
            <a:r>
              <a:rPr lang="ko-KR" altLang="en-US" dirty="0"/>
              <a:t>기술을 자연스럽고 빠르게 받아 들이며 새로운 기술에도 민감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어려서부터</a:t>
            </a:r>
            <a:r>
              <a:rPr lang="ko-KR" altLang="en-US" dirty="0"/>
              <a:t> 자연스럽게 페이스북</a:t>
            </a:r>
            <a:r>
              <a:rPr lang="en-US" altLang="ko-KR" dirty="0"/>
              <a:t>, </a:t>
            </a:r>
            <a:r>
              <a:rPr lang="ko-KR" altLang="en-US" dirty="0"/>
              <a:t>구글</a:t>
            </a:r>
            <a:r>
              <a:rPr lang="en-US" altLang="ko-KR" dirty="0"/>
              <a:t>, </a:t>
            </a:r>
            <a:r>
              <a:rPr lang="ko-KR" altLang="en-US" dirty="0"/>
              <a:t>유튜브</a:t>
            </a:r>
            <a:r>
              <a:rPr lang="en-US" altLang="ko-KR" dirty="0"/>
              <a:t>, </a:t>
            </a:r>
            <a:r>
              <a:rPr lang="ko-KR" altLang="en-US" dirty="0"/>
              <a:t>스마트폰</a:t>
            </a:r>
            <a:r>
              <a:rPr lang="en-US" altLang="ko-KR" dirty="0"/>
              <a:t>, </a:t>
            </a:r>
            <a:r>
              <a:rPr lang="ko-KR" altLang="en-US" dirty="0"/>
              <a:t>태블릿</a:t>
            </a:r>
            <a:r>
              <a:rPr lang="en-US" altLang="ko-KR" dirty="0"/>
              <a:t>PC, </a:t>
            </a:r>
            <a:r>
              <a:rPr lang="ko-KR" altLang="en-US" dirty="0"/>
              <a:t>인스타그램 등을 접하면서 성장한</a:t>
            </a:r>
            <a:r>
              <a:rPr lang="en-US" altLang="ko-KR" dirty="0"/>
              <a:t>,</a:t>
            </a:r>
            <a:r>
              <a:rPr lang="ko-KR" altLang="en-US" dirty="0"/>
              <a:t>   감각적이면서도 직관적인 사고를 하도록 훈련되어 있으며</a:t>
            </a:r>
            <a:r>
              <a:rPr lang="en-US" altLang="ko-KR" dirty="0"/>
              <a:t>, </a:t>
            </a:r>
            <a:r>
              <a:rPr lang="ko-KR" altLang="en-US" dirty="0"/>
              <a:t>이들에게는 텍스트를 통한 선형적이고 논리적인 정보 습득보다는 영상이 더 편리하고 이해하기 쉬운 매체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유튜브는 동영상 플랫폼일 뿐만 아니라</a:t>
            </a:r>
            <a:r>
              <a:rPr lang="en-US" altLang="ko-KR" dirty="0"/>
              <a:t>, </a:t>
            </a:r>
            <a:r>
              <a:rPr lang="ko-KR" altLang="en-US" dirty="0"/>
              <a:t>검색엔진</a:t>
            </a:r>
            <a:r>
              <a:rPr lang="en-US" altLang="ko-KR" dirty="0"/>
              <a:t>, </a:t>
            </a:r>
            <a:r>
              <a:rPr lang="ko-KR" altLang="en-US" dirty="0"/>
              <a:t>소셜 미디어의 특성을 모두 가지고 있어</a:t>
            </a:r>
            <a:r>
              <a:rPr lang="en-US" altLang="ko-KR" dirty="0"/>
              <a:t>, ‘</a:t>
            </a:r>
            <a:r>
              <a:rPr lang="ko-KR" altLang="en-US" dirty="0"/>
              <a:t>소셜 </a:t>
            </a:r>
            <a:r>
              <a:rPr lang="ko-KR" altLang="en-US" dirty="0" err="1"/>
              <a:t>오브젝</a:t>
            </a:r>
            <a:r>
              <a:rPr lang="ko-KR" altLang="en-US" dirty="0"/>
              <a:t> </a:t>
            </a:r>
            <a:r>
              <a:rPr lang="ko-KR" altLang="en-US" dirty="0" err="1"/>
              <a:t>트</a:t>
            </a:r>
            <a:r>
              <a:rPr lang="en-US" altLang="ko-KR" dirty="0"/>
              <a:t>(Social Object)’</a:t>
            </a:r>
            <a:r>
              <a:rPr lang="ko-KR" altLang="en-US" dirty="0"/>
              <a:t>라고 하는 매개체를 통해 동일한 취향을 가진 사람을 연결하여 더욱 강력한 영향력을 발휘</a:t>
            </a:r>
            <a:endParaRPr lang="en-US" altLang="ko-KR" dirty="0"/>
          </a:p>
        </p:txBody>
      </p:sp>
      <p:pic>
        <p:nvPicPr>
          <p:cNvPr id="5122" name="Picture 2" descr="페이스북, 올인원 VR '오큘러스 퀘스트 2' 공개..100달러 싸졌다 - 게임뷰">
            <a:extLst>
              <a:ext uri="{FF2B5EF4-FFF2-40B4-BE49-F238E27FC236}">
                <a16:creationId xmlns:a16="http://schemas.microsoft.com/office/drawing/2014/main" id="{96319160-33BF-4C39-A283-79994DB19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24053"/>
            <a:ext cx="3363632" cy="189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C VIVE Cosmos 시리즈 - 나무위키">
            <a:extLst>
              <a:ext uri="{FF2B5EF4-FFF2-40B4-BE49-F238E27FC236}">
                <a16:creationId xmlns:a16="http://schemas.microsoft.com/office/drawing/2014/main" id="{22713C59-AA55-44B5-A70C-38201E291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88" y="4026555"/>
            <a:ext cx="3137069" cy="195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Unity로 배우는 C# | 프로그래머스 스쿨">
            <a:extLst>
              <a:ext uri="{FF2B5EF4-FFF2-40B4-BE49-F238E27FC236}">
                <a16:creationId xmlns:a16="http://schemas.microsoft.com/office/drawing/2014/main" id="{DFC2C7AE-1841-414C-9857-5C254B8CF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989" y="1920736"/>
            <a:ext cx="3527936" cy="22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그누보드 - 아마존의 VR/AR 개발툴 '수메리안' &gt; 자유게시판">
            <a:extLst>
              <a:ext uri="{FF2B5EF4-FFF2-40B4-BE49-F238E27FC236}">
                <a16:creationId xmlns:a16="http://schemas.microsoft.com/office/drawing/2014/main" id="{F5ABD570-3EA9-4975-BC35-78A819D9A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722" y="4389764"/>
            <a:ext cx="3523522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Z세대가 온다! Z세대 그들은 누구일까요?">
            <a:extLst>
              <a:ext uri="{FF2B5EF4-FFF2-40B4-BE49-F238E27FC236}">
                <a16:creationId xmlns:a16="http://schemas.microsoft.com/office/drawing/2014/main" id="{195D7B2E-E261-4B5F-9812-841ABDF73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01" y="7034112"/>
            <a:ext cx="4807327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개인주의? 디지털 네이티브? Z세대가 직접 말하는 Z세대 찐이미지 7">
            <a:extLst>
              <a:ext uri="{FF2B5EF4-FFF2-40B4-BE49-F238E27FC236}">
                <a16:creationId xmlns:a16="http://schemas.microsoft.com/office/drawing/2014/main" id="{C4436B65-ED4F-4C9A-8194-B1056EC4A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" t="23676" r="3798" b="9210"/>
          <a:stretch/>
        </p:blipFill>
        <p:spPr bwMode="auto">
          <a:xfrm>
            <a:off x="7119322" y="5981700"/>
            <a:ext cx="4104446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8">
            <a:extLst>
              <a:ext uri="{FF2B5EF4-FFF2-40B4-BE49-F238E27FC236}">
                <a16:creationId xmlns:a16="http://schemas.microsoft.com/office/drawing/2014/main" id="{ECAAB467-173F-409B-921A-410DFA8AD86B}"/>
              </a:ext>
            </a:extLst>
          </p:cNvPr>
          <p:cNvSpPr txBox="1"/>
          <p:nvPr/>
        </p:nvSpPr>
        <p:spPr>
          <a:xfrm>
            <a:off x="990600" y="654903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1-3.</a:t>
            </a:r>
            <a:r>
              <a:rPr lang="ko-KR" altLang="en-US" sz="4000" dirty="0"/>
              <a:t> 디지털 기술의 진화와 새로운 세대의 등장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6BF96A-DFDA-4EE5-B476-B27478E84C09}"/>
              </a:ext>
            </a:extLst>
          </p:cNvPr>
          <p:cNvSpPr txBox="1"/>
          <p:nvPr/>
        </p:nvSpPr>
        <p:spPr>
          <a:xfrm>
            <a:off x="9601200" y="184523"/>
            <a:ext cx="861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1.</a:t>
            </a:r>
            <a:r>
              <a:rPr lang="ko-KR" altLang="en-US" sz="2400" dirty="0"/>
              <a:t>디지털</a:t>
            </a:r>
            <a:r>
              <a:rPr lang="en-US" altLang="ko-KR" sz="2400" dirty="0"/>
              <a:t>·</a:t>
            </a:r>
            <a:r>
              <a:rPr lang="ko-KR" altLang="en-US" sz="2400" dirty="0" err="1"/>
              <a:t>비대면</a:t>
            </a:r>
            <a:r>
              <a:rPr lang="ko-KR" altLang="en-US" sz="2400" dirty="0"/>
              <a:t> 전환 가속화와 문화예술분야 ‘뉴 </a:t>
            </a:r>
            <a:r>
              <a:rPr lang="ko-KR" altLang="en-US" sz="2400" dirty="0" err="1"/>
              <a:t>노멀’의</a:t>
            </a:r>
            <a:r>
              <a:rPr lang="ko-KR" altLang="en-US" sz="2400" dirty="0"/>
              <a:t> 등장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3930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하늘, 야외, 건물, 구름이(가) 표시된 사진&#10;&#10;자동 생성된 설명">
            <a:extLst>
              <a:ext uri="{FF2B5EF4-FFF2-40B4-BE49-F238E27FC236}">
                <a16:creationId xmlns:a16="http://schemas.microsoft.com/office/drawing/2014/main" id="{ED2FC4A4-7E57-4678-A15B-9FE8C86B0E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Rectangle 75">
            <a:extLst>
              <a:ext uri="{FF2B5EF4-FFF2-40B4-BE49-F238E27FC236}">
                <a16:creationId xmlns:a16="http://schemas.microsoft.com/office/drawing/2014/main" id="{87A14240-C3AE-42B0-B0D6-0624C3961081}"/>
              </a:ext>
            </a:extLst>
          </p:cNvPr>
          <p:cNvSpPr/>
          <p:nvPr/>
        </p:nvSpPr>
        <p:spPr>
          <a:xfrm>
            <a:off x="0" y="0"/>
            <a:ext cx="11391900" cy="10287000"/>
          </a:xfrm>
          <a:prstGeom prst="rect">
            <a:avLst/>
          </a:prstGeom>
          <a:gradFill>
            <a:gsLst>
              <a:gs pos="0">
                <a:srgbClr val="2269F7">
                  <a:alpha val="70000"/>
                </a:srgbClr>
              </a:gs>
              <a:gs pos="96000">
                <a:srgbClr val="2269F7">
                  <a:alpha val="70000"/>
                  <a:lumMod val="75000"/>
                </a:srgbClr>
              </a:gs>
            </a:gsLst>
            <a:lin ang="2700000" scaled="0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페이퍼로지 5 Medium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1227" y="1151572"/>
            <a:ext cx="10590439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CONTENTS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7442281" y="2043967"/>
            <a:ext cx="253919" cy="253919"/>
            <a:chOff x="7239685" y="1868225"/>
            <a:chExt cx="253919" cy="2539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39685" y="1868225"/>
              <a:ext cx="253919" cy="253919"/>
            </a:xfrm>
            <a:prstGeom prst="rect">
              <a:avLst/>
            </a:prstGeom>
          </p:spPr>
        </p:pic>
      </p:grpSp>
      <p:sp>
        <p:nvSpPr>
          <p:cNvPr id="25" name="Object 9">
            <a:extLst>
              <a:ext uri="{FF2B5EF4-FFF2-40B4-BE49-F238E27FC236}">
                <a16:creationId xmlns:a16="http://schemas.microsoft.com/office/drawing/2014/main" id="{5BE61584-7E6B-43BA-9152-F00BF1FD3BED}"/>
              </a:ext>
            </a:extLst>
          </p:cNvPr>
          <p:cNvSpPr txBox="1"/>
          <p:nvPr/>
        </p:nvSpPr>
        <p:spPr>
          <a:xfrm>
            <a:off x="2133600" y="5828855"/>
            <a:ext cx="1354662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Object 10">
            <a:extLst>
              <a:ext uri="{FF2B5EF4-FFF2-40B4-BE49-F238E27FC236}">
                <a16:creationId xmlns:a16="http://schemas.microsoft.com/office/drawing/2014/main" id="{399B4695-E104-4668-B9B6-B314280B7298}"/>
              </a:ext>
            </a:extLst>
          </p:cNvPr>
          <p:cNvSpPr txBox="1"/>
          <p:nvPr/>
        </p:nvSpPr>
        <p:spPr>
          <a:xfrm>
            <a:off x="3060414" y="5942824"/>
            <a:ext cx="2922957" cy="5750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9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프롤로그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Object 19">
            <a:extLst>
              <a:ext uri="{FF2B5EF4-FFF2-40B4-BE49-F238E27FC236}">
                <a16:creationId xmlns:a16="http://schemas.microsoft.com/office/drawing/2014/main" id="{67408E22-C4CB-4DAC-8F04-DF8E3D51E548}"/>
              </a:ext>
            </a:extLst>
          </p:cNvPr>
          <p:cNvSpPr txBox="1"/>
          <p:nvPr/>
        </p:nvSpPr>
        <p:spPr>
          <a:xfrm>
            <a:off x="5395872" y="5838061"/>
            <a:ext cx="1354662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Object 20">
            <a:extLst>
              <a:ext uri="{FF2B5EF4-FFF2-40B4-BE49-F238E27FC236}">
                <a16:creationId xmlns:a16="http://schemas.microsoft.com/office/drawing/2014/main" id="{1AC52342-8805-4CD2-B166-A4398034130E}"/>
              </a:ext>
            </a:extLst>
          </p:cNvPr>
          <p:cNvSpPr txBox="1"/>
          <p:nvPr/>
        </p:nvSpPr>
        <p:spPr>
          <a:xfrm>
            <a:off x="6520079" y="5962605"/>
            <a:ext cx="4757521" cy="5750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9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문화 예술 분야 주요 이슈들</a:t>
            </a:r>
          </a:p>
        </p:txBody>
      </p:sp>
      <p:sp>
        <p:nvSpPr>
          <p:cNvPr id="33" name="Object 22">
            <a:extLst>
              <a:ext uri="{FF2B5EF4-FFF2-40B4-BE49-F238E27FC236}">
                <a16:creationId xmlns:a16="http://schemas.microsoft.com/office/drawing/2014/main" id="{BE6230E2-00A6-42E8-9355-BF4611676109}"/>
              </a:ext>
            </a:extLst>
          </p:cNvPr>
          <p:cNvSpPr txBox="1"/>
          <p:nvPr/>
        </p:nvSpPr>
        <p:spPr>
          <a:xfrm>
            <a:off x="1991961" y="7272904"/>
            <a:ext cx="1637940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Object 23">
            <a:extLst>
              <a:ext uri="{FF2B5EF4-FFF2-40B4-BE49-F238E27FC236}">
                <a16:creationId xmlns:a16="http://schemas.microsoft.com/office/drawing/2014/main" id="{37B95A25-B787-4042-97EC-3BC05362850F}"/>
              </a:ext>
            </a:extLst>
          </p:cNvPr>
          <p:cNvSpPr txBox="1"/>
          <p:nvPr/>
        </p:nvSpPr>
        <p:spPr>
          <a:xfrm>
            <a:off x="2828315" y="7369747"/>
            <a:ext cx="5587093" cy="5750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9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Regular" pitchFamily="34" charset="0"/>
              </a:rPr>
              <a:t>문화 예술 분야 트렌드 및 전망</a:t>
            </a:r>
          </a:p>
        </p:txBody>
      </p:sp>
      <p:sp>
        <p:nvSpPr>
          <p:cNvPr id="35" name="Object 9">
            <a:extLst>
              <a:ext uri="{FF2B5EF4-FFF2-40B4-BE49-F238E27FC236}">
                <a16:creationId xmlns:a16="http://schemas.microsoft.com/office/drawing/2014/main" id="{487FAF90-8D83-47F1-993D-B0B441E37B40}"/>
              </a:ext>
            </a:extLst>
          </p:cNvPr>
          <p:cNvSpPr txBox="1"/>
          <p:nvPr/>
        </p:nvSpPr>
        <p:spPr>
          <a:xfrm>
            <a:off x="8221508" y="7144622"/>
            <a:ext cx="1354662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Object 10">
            <a:extLst>
              <a:ext uri="{FF2B5EF4-FFF2-40B4-BE49-F238E27FC236}">
                <a16:creationId xmlns:a16="http://schemas.microsoft.com/office/drawing/2014/main" id="{2635D772-97B5-493F-B8BF-719B765917BD}"/>
              </a:ext>
            </a:extLst>
          </p:cNvPr>
          <p:cNvSpPr txBox="1"/>
          <p:nvPr/>
        </p:nvSpPr>
        <p:spPr>
          <a:xfrm>
            <a:off x="9311957" y="7259484"/>
            <a:ext cx="2226473" cy="5750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9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시사점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63256" y="2308979"/>
            <a:ext cx="650609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‘코로나</a:t>
            </a:r>
            <a:r>
              <a:rPr lang="en-US" altLang="ko-KR" dirty="0"/>
              <a:t>19 </a:t>
            </a:r>
            <a:r>
              <a:rPr lang="ko-KR" altLang="en-US" dirty="0"/>
              <a:t>이후에도 </a:t>
            </a:r>
            <a:r>
              <a:rPr lang="ko-KR" altLang="en-US" dirty="0" err="1"/>
              <a:t>디지털을</a:t>
            </a:r>
            <a:r>
              <a:rPr lang="ko-KR" altLang="en-US" dirty="0"/>
              <a:t> 활용한 비 대면 문화예술 소비가 일반적인 경향이 되어 오프라인 시장 보다 확대될 </a:t>
            </a:r>
            <a:r>
              <a:rPr lang="ko-KR" altLang="en-US" dirty="0" err="1"/>
              <a:t>것’이라는</a:t>
            </a:r>
            <a:r>
              <a:rPr lang="ko-KR" altLang="en-US" dirty="0"/>
              <a:t> 전망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코로나</a:t>
            </a:r>
            <a:r>
              <a:rPr lang="en-US" altLang="ko-KR" dirty="0"/>
              <a:t>19 </a:t>
            </a:r>
            <a:r>
              <a:rPr lang="ko-KR" altLang="en-US" dirty="0"/>
              <a:t>기간 동안 </a:t>
            </a:r>
            <a:r>
              <a:rPr lang="en-US" altLang="ko-KR" dirty="0"/>
              <a:t>OTT, </a:t>
            </a:r>
            <a:r>
              <a:rPr lang="ko-KR" altLang="en-US" dirty="0"/>
              <a:t>유튜브나 온라인 공연 및 전시 등이 보급되면서</a:t>
            </a:r>
            <a:r>
              <a:rPr lang="en-US" altLang="ko-KR" dirty="0"/>
              <a:t>, </a:t>
            </a:r>
            <a:r>
              <a:rPr lang="ko-KR" altLang="en-US" dirty="0"/>
              <a:t>이미 온라인을 통한 문화예술 향유가 오프라인과 함께 하나의 분야로 자리 잡음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경기팝스앙상블의</a:t>
            </a:r>
            <a:r>
              <a:rPr lang="ko-KR" altLang="en-US" dirty="0"/>
              <a:t> 공연을 가상현실</a:t>
            </a:r>
            <a:r>
              <a:rPr lang="en-US" altLang="ko-KR" dirty="0"/>
              <a:t>(VR)</a:t>
            </a:r>
            <a:r>
              <a:rPr lang="ko-KR" altLang="en-US" dirty="0"/>
              <a:t>로 생중계</a:t>
            </a:r>
            <a:r>
              <a:rPr lang="en-US" altLang="ko-KR" dirty="0"/>
              <a:t> , KBS</a:t>
            </a:r>
            <a:r>
              <a:rPr lang="ko-KR" altLang="en-US" dirty="0"/>
              <a:t>는 나훈아의 </a:t>
            </a:r>
            <a:r>
              <a:rPr lang="ko-KR" altLang="en-US" dirty="0" err="1"/>
              <a:t>언택트</a:t>
            </a:r>
            <a:r>
              <a:rPr lang="en-US" altLang="ko-KR" dirty="0"/>
              <a:t>(</a:t>
            </a:r>
            <a:r>
              <a:rPr lang="ko-KR" altLang="en-US" dirty="0" err="1"/>
              <a:t>비대면</a:t>
            </a:r>
            <a:r>
              <a:rPr lang="en-US" altLang="ko-KR" dirty="0"/>
              <a:t>) </a:t>
            </a:r>
            <a:r>
              <a:rPr lang="ko-KR" altLang="en-US" dirty="0"/>
              <a:t>콘서트를 송출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‘디지털 실감 </a:t>
            </a:r>
            <a:r>
              <a:rPr lang="ko-KR" altLang="en-US" dirty="0" err="1"/>
              <a:t>영상관’을</a:t>
            </a:r>
            <a:r>
              <a:rPr lang="ko-KR" altLang="en-US" dirty="0"/>
              <a:t> 개관</a:t>
            </a:r>
            <a:r>
              <a:rPr lang="en-US" altLang="ko-KR" dirty="0"/>
              <a:t>,</a:t>
            </a:r>
            <a:r>
              <a:rPr lang="ko-KR" altLang="en-US" dirty="0"/>
              <a:t> ‘</a:t>
            </a:r>
            <a:r>
              <a:rPr lang="en-US" altLang="ko-KR" dirty="0"/>
              <a:t>700</a:t>
            </a:r>
            <a:r>
              <a:rPr lang="ko-KR" altLang="en-US" dirty="0"/>
              <a:t>년 전</a:t>
            </a:r>
            <a:r>
              <a:rPr lang="en-US" altLang="ko-KR" dirty="0"/>
              <a:t>, </a:t>
            </a:r>
            <a:r>
              <a:rPr lang="ko-KR" altLang="en-US" dirty="0" err="1"/>
              <a:t>신안보물선의</a:t>
            </a:r>
            <a:r>
              <a:rPr lang="ko-KR" altLang="en-US" dirty="0"/>
              <a:t> 침몰’ 전시화성시 예술가들을 소개하는 ‘</a:t>
            </a:r>
            <a:r>
              <a:rPr lang="en-US" altLang="ko-KR" dirty="0"/>
              <a:t>Art People, Art therapy: A.R.P.Y’</a:t>
            </a:r>
            <a:r>
              <a:rPr lang="ko-KR" altLang="en-US" dirty="0"/>
              <a:t>라는 시 리즈 영상을 기획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623596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온라인 문화예술 탄생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423" y="4541962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30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 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lang="en-US" altLang="ko-KR" sz="30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Normal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latinLnBrk="1" hangingPunct="1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모서리가 둥근 직사각형 29">
            <a:extLst>
              <a:ext uri="{FF2B5EF4-FFF2-40B4-BE49-F238E27FC236}">
                <a16:creationId xmlns:a16="http://schemas.microsoft.com/office/drawing/2014/main" id="{88CD2A42-EE21-4349-B167-EAAE9DA64F73}"/>
              </a:ext>
            </a:extLst>
          </p:cNvPr>
          <p:cNvSpPr/>
          <p:nvPr/>
        </p:nvSpPr>
        <p:spPr>
          <a:xfrm>
            <a:off x="11277600" y="5636845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온라인 중심 </a:t>
            </a:r>
            <a:r>
              <a:rPr lang="en-US" altLang="ko-KR" sz="2800" dirty="0"/>
              <a:t>vs. </a:t>
            </a:r>
            <a:r>
              <a:rPr lang="ko-KR" altLang="en-US" sz="2800" dirty="0"/>
              <a:t>오프라인 중심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D85805-DC0E-4D4D-9968-92094153839F}"/>
              </a:ext>
            </a:extLst>
          </p:cNvPr>
          <p:cNvSpPr txBox="1"/>
          <p:nvPr/>
        </p:nvSpPr>
        <p:spPr>
          <a:xfrm>
            <a:off x="11267738" y="6326981"/>
            <a:ext cx="650609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문화예술분야 온라인 서비스의 경우 대부분 아직 무료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현장의 분위기를 그대로 느낄 수 있는 촬영 기법이나 다양한 편집으로 질 높은 영상을 선보이는 것도 중요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온라인과 오프라인에 대해 ‘</a:t>
            </a:r>
            <a:r>
              <a:rPr lang="ko-KR" altLang="en-US" dirty="0" err="1"/>
              <a:t>대립’이</a:t>
            </a:r>
            <a:r>
              <a:rPr lang="ko-KR" altLang="en-US" dirty="0"/>
              <a:t> 아닌 ‘</a:t>
            </a:r>
            <a:r>
              <a:rPr lang="ko-KR" altLang="en-US" dirty="0" err="1"/>
              <a:t>공존’의</a:t>
            </a:r>
            <a:r>
              <a:rPr lang="ko-KR" altLang="en-US" dirty="0"/>
              <a:t> 관점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오프라인에서만 느낄 수 있는 현장이 가진 아우라</a:t>
            </a:r>
            <a:r>
              <a:rPr lang="en-US" altLang="ko-KR" dirty="0"/>
              <a:t>(aura)</a:t>
            </a:r>
            <a:r>
              <a:rPr lang="ko-KR" altLang="en-US" dirty="0"/>
              <a:t>의 가치도 인정하였고</a:t>
            </a:r>
            <a:r>
              <a:rPr lang="en-US" altLang="ko-KR" dirty="0"/>
              <a:t>, </a:t>
            </a:r>
            <a:r>
              <a:rPr lang="ko-KR" altLang="en-US" dirty="0"/>
              <a:t>오히려 온라인의 세력이 확장 될수록 오프라인 문화예술의 가치 상승 전망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온라인과 오프라인 문화예술분야는 대립 구조가 아닌</a:t>
            </a:r>
            <a:r>
              <a:rPr lang="en-US" altLang="ko-KR" dirty="0"/>
              <a:t>, </a:t>
            </a:r>
            <a:r>
              <a:rPr lang="ko-KR" altLang="en-US" dirty="0"/>
              <a:t>상호보완구조가 될 것이며</a:t>
            </a:r>
            <a:r>
              <a:rPr lang="en-US" altLang="ko-KR" dirty="0"/>
              <a:t>, </a:t>
            </a:r>
            <a:r>
              <a:rPr lang="ko-KR" altLang="en-US" dirty="0"/>
              <a:t>이를 통해 문화예술 전체 시장의 확대에 기여할 가능성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소유의 가치는 예술작품이 가진 희소성과 예술성이 만들어 낸다고 보았는데</a:t>
            </a:r>
            <a:r>
              <a:rPr lang="en-US" altLang="ko-KR" dirty="0"/>
              <a:t>, </a:t>
            </a:r>
            <a:r>
              <a:rPr lang="ko-KR" altLang="en-US" dirty="0"/>
              <a:t>오프라 인은 이러한 희소성의 관점에서 더 높은 가치를 얻을 것으로 전망</a:t>
            </a:r>
            <a:endParaRPr lang="en-US" altLang="ko-KR" dirty="0"/>
          </a:p>
        </p:txBody>
      </p:sp>
      <p:pic>
        <p:nvPicPr>
          <p:cNvPr id="5130" name="Picture 10" descr="나훈아 공연 중 작심 발언?">
            <a:extLst>
              <a:ext uri="{FF2B5EF4-FFF2-40B4-BE49-F238E27FC236}">
                <a16:creationId xmlns:a16="http://schemas.microsoft.com/office/drawing/2014/main" id="{4008AA06-2311-443F-AD20-DA8632B9B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69" y="1731918"/>
            <a:ext cx="4663361" cy="261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경기팝스앙상블 | Suwon">
            <a:extLst>
              <a:ext uri="{FF2B5EF4-FFF2-40B4-BE49-F238E27FC236}">
                <a16:creationId xmlns:a16="http://schemas.microsoft.com/office/drawing/2014/main" id="{A15D43C8-E127-4700-8ACD-656FAAF26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43" y="7180656"/>
            <a:ext cx="4759874" cy="245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CC9A969-D41A-4D49-8203-AC154CD2C56A}"/>
              </a:ext>
            </a:extLst>
          </p:cNvPr>
          <p:cNvSpPr txBox="1"/>
          <p:nvPr/>
        </p:nvSpPr>
        <p:spPr>
          <a:xfrm>
            <a:off x="1443318" y="4436880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나훈아 공연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6C3686-66E0-4F59-A2E7-48E64ABE9AD1}"/>
              </a:ext>
            </a:extLst>
          </p:cNvPr>
          <p:cNvSpPr txBox="1"/>
          <p:nvPr/>
        </p:nvSpPr>
        <p:spPr>
          <a:xfrm>
            <a:off x="7120126" y="9639300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경기팝스앙상블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공연</a:t>
            </a:r>
          </a:p>
        </p:txBody>
      </p:sp>
      <p:pic>
        <p:nvPicPr>
          <p:cNvPr id="5134" name="Picture 14" descr="화성시문화재단, “우리 동네 예술가, 유튜브 채널로 만나보세요!” 예술로 소통하는 이야기 'A.R.P.Y' 시리즈 영상 공개! &lt;  종합뉴스/정치/경제/사회/문화 &lt; 보안뉴스 &lt; 기사본문 - 보안24">
            <a:extLst>
              <a:ext uri="{FF2B5EF4-FFF2-40B4-BE49-F238E27FC236}">
                <a16:creationId xmlns:a16="http://schemas.microsoft.com/office/drawing/2014/main" id="{E6FAF91E-91D4-46FE-8D81-82DAE0F03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358" y="1727684"/>
            <a:ext cx="4663359" cy="26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8B2FC84-EC44-4C83-B9C5-69C7B9C010AD}"/>
              </a:ext>
            </a:extLst>
          </p:cNvPr>
          <p:cNvSpPr txBox="1"/>
          <p:nvPr/>
        </p:nvSpPr>
        <p:spPr>
          <a:xfrm>
            <a:off x="6979298" y="4444099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화성시 문화재단</a:t>
            </a:r>
          </a:p>
        </p:txBody>
      </p:sp>
      <p:pic>
        <p:nvPicPr>
          <p:cNvPr id="5136" name="Picture 16" descr="실감콘텐츠 영상이 온몸을 감쌌다 - 국민이 말하는 정책 | 뉴스 | 대한민국 정책브리핑">
            <a:extLst>
              <a:ext uri="{FF2B5EF4-FFF2-40B4-BE49-F238E27FC236}">
                <a16:creationId xmlns:a16="http://schemas.microsoft.com/office/drawing/2014/main" id="{B2D66BE5-9178-409F-8B30-92ADBC83F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30" y="7124359"/>
            <a:ext cx="4574732" cy="252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6E19440-47E7-4DF3-8911-2912A9C066F6}"/>
              </a:ext>
            </a:extLst>
          </p:cNvPr>
          <p:cNvSpPr txBox="1"/>
          <p:nvPr/>
        </p:nvSpPr>
        <p:spPr>
          <a:xfrm>
            <a:off x="1828800" y="9641036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 실감 영화관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54903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1-4.</a:t>
            </a:r>
            <a:r>
              <a:rPr lang="ko-KR" altLang="en-US" sz="4000" dirty="0"/>
              <a:t> 온라인과 오프라인의 밀접한 문화예술 가치사슬의 형성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9601200" y="184523"/>
            <a:ext cx="861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1.</a:t>
            </a:r>
            <a:r>
              <a:rPr lang="ko-KR" altLang="en-US" sz="2400" dirty="0"/>
              <a:t>디지털</a:t>
            </a:r>
            <a:r>
              <a:rPr lang="en-US" altLang="ko-KR" sz="2400" dirty="0"/>
              <a:t>·</a:t>
            </a:r>
            <a:r>
              <a:rPr lang="ko-KR" altLang="en-US" sz="2400" dirty="0" err="1"/>
              <a:t>비대면</a:t>
            </a:r>
            <a:r>
              <a:rPr lang="ko-KR" altLang="en-US" sz="2400" dirty="0"/>
              <a:t> 전환 가속화와 문화예술분야 ‘뉴 </a:t>
            </a:r>
            <a:r>
              <a:rPr lang="ko-KR" altLang="en-US" sz="2400" dirty="0" err="1"/>
              <a:t>노멀’의</a:t>
            </a:r>
            <a:r>
              <a:rPr lang="ko-KR" altLang="en-US" sz="2400" dirty="0"/>
              <a:t> 등장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9082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63256" y="2308979"/>
            <a:ext cx="65060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SNS </a:t>
            </a:r>
            <a:r>
              <a:rPr lang="ko-KR" altLang="en-US" dirty="0"/>
              <a:t>상에서 확 </a:t>
            </a:r>
            <a:r>
              <a:rPr lang="ko-KR" altLang="en-US" dirty="0" err="1"/>
              <a:t>산되는</a:t>
            </a:r>
            <a:r>
              <a:rPr lang="ko-KR" altLang="en-US" dirty="0"/>
              <a:t> 가짜뉴스는 진짜 뉴스보다 </a:t>
            </a:r>
            <a:r>
              <a:rPr lang="en-US" altLang="ko-KR" dirty="0"/>
              <a:t>6</a:t>
            </a:r>
            <a:r>
              <a:rPr lang="ko-KR" altLang="en-US" dirty="0"/>
              <a:t>배 빠르고</a:t>
            </a:r>
            <a:r>
              <a:rPr lang="en-US" altLang="ko-KR" dirty="0"/>
              <a:t>, </a:t>
            </a:r>
            <a:r>
              <a:rPr lang="ko-KR" altLang="en-US" dirty="0"/>
              <a:t>더 광범위하게 퍼짐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가짜뉴스의 확산을 부추기는 새로운 기술 로</a:t>
            </a:r>
            <a:r>
              <a:rPr lang="en-US" altLang="ko-KR" dirty="0"/>
              <a:t>, ‘</a:t>
            </a:r>
            <a:r>
              <a:rPr lang="ko-KR" altLang="en-US" dirty="0" err="1"/>
              <a:t>소셜봇’은</a:t>
            </a:r>
            <a:r>
              <a:rPr lang="ko-KR" altLang="en-US" dirty="0"/>
              <a:t> 온라인상에 허위사실을 기하급수적으로 확대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온라인에서 만난 이성에게 사기를 치는 ‘로맨스 </a:t>
            </a:r>
            <a:r>
              <a:rPr lang="ko-KR" altLang="en-US" dirty="0" err="1"/>
              <a:t>스캠’은</a:t>
            </a:r>
            <a:r>
              <a:rPr lang="ko-KR" altLang="en-US" dirty="0"/>
              <a:t> 암호 화폐를 이용하는 신종 수법까지 동원되어 </a:t>
            </a:r>
            <a:r>
              <a:rPr lang="ko-KR" altLang="en-US" dirty="0" err="1"/>
              <a:t>확산중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인공지능</a:t>
            </a:r>
            <a:r>
              <a:rPr lang="en-US" altLang="ko-KR" dirty="0"/>
              <a:t>(AI) </a:t>
            </a:r>
            <a:r>
              <a:rPr lang="ko-KR" altLang="en-US" dirty="0"/>
              <a:t>기술이 발전으로 증가하는 문제로 </a:t>
            </a:r>
            <a:r>
              <a:rPr lang="ko-KR" altLang="en-US" dirty="0" err="1"/>
              <a:t>딥페이크</a:t>
            </a:r>
            <a:r>
              <a:rPr lang="en-US" altLang="ko-KR" dirty="0"/>
              <a:t>(Deep Fake) </a:t>
            </a:r>
            <a:r>
              <a:rPr lang="ko-KR" altLang="en-US" dirty="0"/>
              <a:t>범죄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음성기술을 이용한 보이스피싱 사기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623596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디지털 기술을 활용한 신종 범죄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423" y="4541962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Digital 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Transformation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latinLnBrk="1" hangingPunct="1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모서리가 둥근 직사각형 29">
            <a:extLst>
              <a:ext uri="{FF2B5EF4-FFF2-40B4-BE49-F238E27FC236}">
                <a16:creationId xmlns:a16="http://schemas.microsoft.com/office/drawing/2014/main" id="{88CD2A42-EE21-4349-B167-EAAE9DA64F73}"/>
              </a:ext>
            </a:extLst>
          </p:cNvPr>
          <p:cNvSpPr/>
          <p:nvPr/>
        </p:nvSpPr>
        <p:spPr>
          <a:xfrm>
            <a:off x="11277600" y="4914900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NFT</a:t>
            </a:r>
            <a:r>
              <a:rPr lang="ko-KR" altLang="en-US" sz="2800" dirty="0"/>
              <a:t>의 등장과 새로운 문제 대두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D85805-DC0E-4D4D-9968-92094153839F}"/>
              </a:ext>
            </a:extLst>
          </p:cNvPr>
          <p:cNvSpPr txBox="1"/>
          <p:nvPr/>
        </p:nvSpPr>
        <p:spPr>
          <a:xfrm>
            <a:off x="11267738" y="5676900"/>
            <a:ext cx="650609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디지털 거래에 적극적인 젊은 세대들은 기술 중심의 다양한 투자 열풍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저성장 조건에서도 다양한 대체투자를 시도 문화예술 분야로도 이행되어 미술품 수익 분배 중심의 새로운 투자 모델인 ‘</a:t>
            </a:r>
            <a:r>
              <a:rPr lang="ko-KR" altLang="en-US" dirty="0" err="1"/>
              <a:t>아트테크</a:t>
            </a:r>
            <a:r>
              <a:rPr lang="ko-KR" altLang="en-US" dirty="0"/>
              <a:t>’</a:t>
            </a:r>
            <a:r>
              <a:rPr lang="en-US" altLang="ko-KR" dirty="0"/>
              <a:t>, </a:t>
            </a:r>
            <a:r>
              <a:rPr lang="ko-KR" altLang="en-US" dirty="0"/>
              <a:t>음악 저작권 투자와 배분 모델인 ‘</a:t>
            </a:r>
            <a:r>
              <a:rPr lang="ko-KR" altLang="en-US" dirty="0" err="1"/>
              <a:t>뮤직테크</a:t>
            </a:r>
            <a:r>
              <a:rPr lang="ko-KR" altLang="en-US" dirty="0"/>
              <a:t>’ 등의 사례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NFT</a:t>
            </a:r>
            <a:r>
              <a:rPr lang="ko-KR" altLang="en-US" dirty="0"/>
              <a:t>로 작품 진위와 소유권을 증명할 수 있어도 디지털 자 산의 외관이나 특성은 여전히 복제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NFT, </a:t>
            </a:r>
            <a:r>
              <a:rPr lang="ko-KR" altLang="en-US" dirty="0"/>
              <a:t>블록체인 기술의 발전 또한 디지털 예술작품과 콘텐츠 거래 등에서 도난 이나 사기 피해를 증가시키는 요인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작가동의 없이 </a:t>
            </a:r>
            <a:r>
              <a:rPr lang="en-US" altLang="ko-KR" dirty="0"/>
              <a:t>NFT </a:t>
            </a:r>
            <a:r>
              <a:rPr lang="ko-KR" altLang="en-US" dirty="0"/>
              <a:t>형태로 팔려 </a:t>
            </a:r>
            <a:r>
              <a:rPr lang="ko-KR" altLang="en-US" dirty="0" err="1"/>
              <a:t>도난당하는</a:t>
            </a:r>
            <a:r>
              <a:rPr lang="ko-KR" altLang="en-US" dirty="0"/>
              <a:t> 사건  발생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딥러닝 기반의 사기 방지 플랫폼인 </a:t>
            </a:r>
            <a:r>
              <a:rPr lang="ko-KR" altLang="en-US" dirty="0" err="1"/>
              <a:t>볼스터</a:t>
            </a:r>
            <a:r>
              <a:rPr lang="en-US" altLang="ko-KR" dirty="0"/>
              <a:t>(Bolster)</a:t>
            </a:r>
            <a:r>
              <a:rPr lang="ko-KR" altLang="en-US" dirty="0"/>
              <a:t>는 세계적인 작가 </a:t>
            </a:r>
            <a:r>
              <a:rPr lang="ko-KR" altLang="en-US" dirty="0" err="1"/>
              <a:t>뱅크시</a:t>
            </a:r>
            <a:r>
              <a:rPr lang="en-US" altLang="ko-KR" dirty="0"/>
              <a:t>(Banksy)</a:t>
            </a:r>
            <a:r>
              <a:rPr lang="ko-KR" altLang="en-US" dirty="0"/>
              <a:t>의 스타일을 위조한 </a:t>
            </a:r>
            <a:r>
              <a:rPr lang="en-US" altLang="ko-KR" dirty="0"/>
              <a:t>NFT</a:t>
            </a:r>
            <a:r>
              <a:rPr lang="ko-KR" altLang="en-US" dirty="0"/>
              <a:t>의 작품 판매가 높다는 것을 발견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위조된 작품과 가짜 </a:t>
            </a:r>
            <a:r>
              <a:rPr lang="en-US" altLang="ko-KR" dirty="0"/>
              <a:t>NFT</a:t>
            </a:r>
            <a:r>
              <a:rPr lang="ko-KR" altLang="en-US" dirty="0"/>
              <a:t>는 디지털 연결망을 타고 계속 확산될 것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6C3686-66E0-4F59-A2E7-48E64ABE9AD1}"/>
              </a:ext>
            </a:extLst>
          </p:cNvPr>
          <p:cNvSpPr txBox="1"/>
          <p:nvPr/>
        </p:nvSpPr>
        <p:spPr>
          <a:xfrm>
            <a:off x="7437651" y="9650968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얼굴없는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작가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뱅크시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작품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54903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2-1.</a:t>
            </a:r>
            <a:r>
              <a:rPr lang="ko-KR" altLang="en-US" sz="4000" dirty="0"/>
              <a:t> 급속한 디지털 전환과 함께 대두되는 신종 범죄 문제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2.</a:t>
            </a:r>
            <a:r>
              <a:rPr lang="ko-KR" altLang="en-US" sz="2400" dirty="0"/>
              <a:t> 문화예술 분야의 새로운 위협으로 다가오는 급격한 디지털 전환의 양면성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38" name="Picture 18" descr="크로스체크] 합성영상에 &quot;2천만원 달라&quot;…AI의 그림자 '딥페이크' / JTBC 뉴스룸 - YouTube">
            <a:extLst>
              <a:ext uri="{FF2B5EF4-FFF2-40B4-BE49-F238E27FC236}">
                <a16:creationId xmlns:a16="http://schemas.microsoft.com/office/drawing/2014/main" id="{479588BF-AFA4-4CD0-AC45-7D2A405F5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639" y="2047194"/>
            <a:ext cx="3924257" cy="219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보이스피싱'에 41억 뜯긴 의사…“기관사칭 사기 급증” / KBS 2022.08.23. - YouTube">
            <a:extLst>
              <a:ext uri="{FF2B5EF4-FFF2-40B4-BE49-F238E27FC236}">
                <a16:creationId xmlns:a16="http://schemas.microsoft.com/office/drawing/2014/main" id="{6BD13DD0-5DFD-40F0-9195-88816231D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2047194"/>
            <a:ext cx="3924258" cy="219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안전공지문] 로맨스 스캠 주의보 상세보기|공지사항 주우크라이나 대한민국 대사관">
            <a:extLst>
              <a:ext uri="{FF2B5EF4-FFF2-40B4-BE49-F238E27FC236}">
                <a16:creationId xmlns:a16="http://schemas.microsoft.com/office/drawing/2014/main" id="{60939675-4F4D-4355-9A7A-5DA5624E8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687484"/>
            <a:ext cx="2885016" cy="288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얼굴 없는 화가 '뱅크시'... 누군지 아무도 모르지만, 모두가 그가 누군지 안다 &lt; 공연/전시 &lt; 문화 &lt; 기사본문 - 금강일보">
            <a:extLst>
              <a:ext uri="{FF2B5EF4-FFF2-40B4-BE49-F238E27FC236}">
                <a16:creationId xmlns:a16="http://schemas.microsoft.com/office/drawing/2014/main" id="{3EB12277-8706-4EDA-8125-422408692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561" y="6450568"/>
            <a:ext cx="2024848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뱅크시_Napalm">
            <a:extLst>
              <a:ext uri="{FF2B5EF4-FFF2-40B4-BE49-F238E27FC236}">
                <a16:creationId xmlns:a16="http://schemas.microsoft.com/office/drawing/2014/main" id="{F2D80821-DCAC-4D48-AD49-97A2CF6C3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662" y="7974567"/>
            <a:ext cx="2037747" cy="149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뱅크시_병사와_소녀">
            <a:extLst>
              <a:ext uri="{FF2B5EF4-FFF2-40B4-BE49-F238E27FC236}">
                <a16:creationId xmlns:a16="http://schemas.microsoft.com/office/drawing/2014/main" id="{E9C7C5C4-D5CD-43CE-914E-474F84725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006" y="6450567"/>
            <a:ext cx="1932117" cy="144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2" name="Picture 32" descr="뱅크시_시리아_이민자의_아들">
            <a:extLst>
              <a:ext uri="{FF2B5EF4-FFF2-40B4-BE49-F238E27FC236}">
                <a16:creationId xmlns:a16="http://schemas.microsoft.com/office/drawing/2014/main" id="{D316128A-3577-4157-A504-B3966D5D9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436" y="7940064"/>
            <a:ext cx="1932118" cy="149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4" name="Picture 34" descr="뱅크시">
            <a:extLst>
              <a:ext uri="{FF2B5EF4-FFF2-40B4-BE49-F238E27FC236}">
                <a16:creationId xmlns:a16="http://schemas.microsoft.com/office/drawing/2014/main" id="{32F0966E-E463-46F8-B4F3-4CB61C359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561" y="4671808"/>
            <a:ext cx="4035993" cy="153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821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63256" y="2308979"/>
            <a:ext cx="65060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기술에 익숙하지 않은 취약계층이 단순히 기술을 활용하지 못함으로 인해 겪는 불편함 </a:t>
            </a:r>
            <a:r>
              <a:rPr lang="ko-KR" altLang="en-US" dirty="0" err="1"/>
              <a:t>을넘어</a:t>
            </a:r>
            <a:r>
              <a:rPr lang="en-US" altLang="ko-KR" dirty="0"/>
              <a:t>, </a:t>
            </a:r>
            <a:r>
              <a:rPr lang="ko-KR" altLang="en-US" dirty="0"/>
              <a:t>혜택을 제대로 누리지 못하여 발생하는 사회</a:t>
            </a:r>
            <a:r>
              <a:rPr lang="en-US" altLang="ko-KR" dirty="0"/>
              <a:t>·</a:t>
            </a:r>
            <a:r>
              <a:rPr lang="ko-KR" altLang="en-US" dirty="0"/>
              <a:t>경제적 불평등 문제 야기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애플리케이션</a:t>
            </a:r>
            <a:r>
              <a:rPr lang="en-US" altLang="ko-KR" dirty="0"/>
              <a:t>, </a:t>
            </a:r>
            <a:r>
              <a:rPr lang="ko-KR" altLang="en-US" dirty="0" err="1"/>
              <a:t>무인점포</a:t>
            </a:r>
            <a:r>
              <a:rPr lang="en-US" altLang="ko-KR" dirty="0"/>
              <a:t>, </a:t>
            </a:r>
            <a:r>
              <a:rPr lang="ko-KR" altLang="en-US" dirty="0" err="1"/>
              <a:t>무인발매기</a:t>
            </a:r>
            <a:r>
              <a:rPr lang="ko-KR" altLang="en-US" dirty="0"/>
              <a:t> 등 이 확대되면서 디지털 접근 및 활용능력의 차이는 생존의 문제로도 직결되는 경향</a:t>
            </a:r>
            <a:r>
              <a:rPr lang="en-US" altLang="ko-KR" dirty="0"/>
              <a:t> </a:t>
            </a:r>
            <a:r>
              <a:rPr lang="ko-KR" altLang="en-US" dirty="0"/>
              <a:t>디지털 소외</a:t>
            </a:r>
            <a:r>
              <a:rPr lang="en-US" altLang="ko-KR" dirty="0"/>
              <a:t>·</a:t>
            </a:r>
            <a:r>
              <a:rPr lang="ko-KR" altLang="en-US" dirty="0"/>
              <a:t>격차 해소를 위한 대책 마련이 시급한 상황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623596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디지털 </a:t>
            </a:r>
            <a:r>
              <a:rPr lang="ko-KR" altLang="en-US" sz="2800" dirty="0" err="1"/>
              <a:t>디바이드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423" y="4541962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Digital 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Transformation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latinLnBrk="1" hangingPunct="1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모서리가 둥근 직사각형 29">
            <a:extLst>
              <a:ext uri="{FF2B5EF4-FFF2-40B4-BE49-F238E27FC236}">
                <a16:creationId xmlns:a16="http://schemas.microsoft.com/office/drawing/2014/main" id="{88CD2A42-EE21-4349-B167-EAAE9DA64F73}"/>
              </a:ext>
            </a:extLst>
          </p:cNvPr>
          <p:cNvSpPr/>
          <p:nvPr/>
        </p:nvSpPr>
        <p:spPr>
          <a:xfrm>
            <a:off x="11277600" y="4914900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디지털 정보격차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D85805-DC0E-4D4D-9968-92094153839F}"/>
              </a:ext>
            </a:extLst>
          </p:cNvPr>
          <p:cNvSpPr txBox="1"/>
          <p:nvPr/>
        </p:nvSpPr>
        <p:spPr>
          <a:xfrm>
            <a:off x="11267738" y="5676900"/>
            <a:ext cx="650609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디지털 정보 에 대한 ‘</a:t>
            </a:r>
            <a:r>
              <a:rPr lang="ko-KR" altLang="en-US" dirty="0" err="1"/>
              <a:t>접근성’으로</a:t>
            </a:r>
            <a:r>
              <a:rPr lang="en-US" altLang="ko-KR" dirty="0"/>
              <a:t>, </a:t>
            </a:r>
            <a:r>
              <a:rPr lang="ko-KR" altLang="en-US" dirty="0"/>
              <a:t>컴퓨터나 모바일 기기의 보유 여부 및 인터넷 사용 가능 여부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기기 이용 능력으로서 ‘</a:t>
            </a:r>
            <a:r>
              <a:rPr lang="ko-KR" altLang="en-US" dirty="0" err="1"/>
              <a:t>역량’으로</a:t>
            </a:r>
            <a:r>
              <a:rPr lang="en-US" altLang="ko-KR" dirty="0"/>
              <a:t>, </a:t>
            </a:r>
            <a:r>
              <a:rPr lang="ko-KR" altLang="en-US" dirty="0"/>
              <a:t>컴퓨터나 모바일 기기의 기본적인 이용 능력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기기뿐만</a:t>
            </a:r>
            <a:r>
              <a:rPr lang="ko-KR" altLang="en-US" dirty="0"/>
              <a:t> 아니라 정보를 포함한 ‘활용’ 정도</a:t>
            </a:r>
            <a:r>
              <a:rPr lang="en-US" altLang="ko-KR" dirty="0"/>
              <a:t>, </a:t>
            </a:r>
            <a:r>
              <a:rPr lang="ko-KR" altLang="en-US" dirty="0"/>
              <a:t>컴퓨터나 모바일 기기를 활용한 인터넷의 ‘양적</a:t>
            </a:r>
            <a:r>
              <a:rPr lang="en-US" altLang="ko-KR" dirty="0"/>
              <a:t>, </a:t>
            </a:r>
            <a:r>
              <a:rPr lang="ko-KR" altLang="en-US" dirty="0"/>
              <a:t>질적 활용 정도’ 또한 중요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마스크 구매 대란에서도 </a:t>
            </a:r>
            <a:r>
              <a:rPr lang="en-US" altLang="ko-KR" dirty="0"/>
              <a:t>60</a:t>
            </a:r>
            <a:r>
              <a:rPr lang="ko-KR" altLang="en-US" dirty="0"/>
              <a:t>대 이상 고령층이 온라인으로 마스크 구매하는 방법을 몰라 장시간 약국 대기</a:t>
            </a:r>
            <a:r>
              <a:rPr lang="en-US" altLang="ko-KR" dirty="0"/>
              <a:t>,</a:t>
            </a:r>
            <a:r>
              <a:rPr lang="ko-KR" altLang="en-US" dirty="0"/>
              <a:t>키오스크를 사용하는 식당이나 카페도 증가</a:t>
            </a:r>
            <a:r>
              <a:rPr lang="en-US" altLang="ko-KR" dirty="0"/>
              <a:t>, </a:t>
            </a:r>
            <a:r>
              <a:rPr lang="ko-KR" altLang="en-US" dirty="0"/>
              <a:t>낯선 용어와 어려운 조작방식</a:t>
            </a:r>
            <a:r>
              <a:rPr lang="en-US" altLang="ko-KR" dirty="0"/>
              <a:t>, </a:t>
            </a:r>
            <a:r>
              <a:rPr lang="ko-KR" altLang="en-US" dirty="0"/>
              <a:t>심리적 부담 디지털화와 무인화로 인한 어려움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장애 여부도 정보격차의 원인</a:t>
            </a:r>
            <a:r>
              <a:rPr lang="en-US" altLang="ko-KR" dirty="0"/>
              <a:t> </a:t>
            </a:r>
            <a:r>
              <a:rPr lang="ko-KR" altLang="en-US" dirty="0"/>
              <a:t>화면 확대나 화면 내 용을 음성으로 안내하는 ‘스크린 리더’</a:t>
            </a:r>
            <a:r>
              <a:rPr lang="en-US" altLang="ko-KR" dirty="0"/>
              <a:t>, </a:t>
            </a:r>
            <a:r>
              <a:rPr lang="ko-KR" altLang="en-US" dirty="0"/>
              <a:t>텍스트 음성변환 기능 등 한정된 영역에서만 기능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문화예술 향유자들에게 있어서도 격차와 불평등을 유발할 수 있는 가능성이 있어</a:t>
            </a:r>
            <a:r>
              <a:rPr lang="en-US" altLang="ko-KR" dirty="0"/>
              <a:t>, </a:t>
            </a:r>
            <a:r>
              <a:rPr lang="ko-KR" altLang="en-US" dirty="0"/>
              <a:t>향후 온</a:t>
            </a:r>
            <a:r>
              <a:rPr lang="en-US" altLang="ko-KR" dirty="0"/>
              <a:t>·</a:t>
            </a:r>
            <a:r>
              <a:rPr lang="ko-KR" altLang="en-US" dirty="0"/>
              <a:t>오프라인 문화예술 향유 양상을 보다 면밀히 파악이 중요</a:t>
            </a:r>
            <a:endParaRPr lang="en-US" altLang="ko-KR" dirty="0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2-2.</a:t>
            </a:r>
            <a:r>
              <a:rPr lang="ko-KR" altLang="en-US" sz="4000" dirty="0"/>
              <a:t> 생존과 연결되는 디지털 </a:t>
            </a:r>
            <a:r>
              <a:rPr lang="ko-KR" altLang="en-US" sz="4000" dirty="0" err="1"/>
              <a:t>리터러시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2.</a:t>
            </a:r>
            <a:r>
              <a:rPr lang="ko-KR" altLang="en-US" sz="2400" dirty="0"/>
              <a:t> 문화예술 분야의 새로운 위협으로 다가오는 급격한 디지털 전환의 양면성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70" name="Picture 2" descr="코로나19와 디지털 격차(digital divide) &lt; 오피니언 &lt; 기사본문 - 복지타임즈">
            <a:extLst>
              <a:ext uri="{FF2B5EF4-FFF2-40B4-BE49-F238E27FC236}">
                <a16:creationId xmlns:a16="http://schemas.microsoft.com/office/drawing/2014/main" id="{0DFF05FE-5325-44B5-80B4-2D5F4757B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68664"/>
            <a:ext cx="6446930" cy="223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디지털 리터러시를 점검하다 – Sciencetimes">
            <a:extLst>
              <a:ext uri="{FF2B5EF4-FFF2-40B4-BE49-F238E27FC236}">
                <a16:creationId xmlns:a16="http://schemas.microsoft.com/office/drawing/2014/main" id="{67A15EA1-538C-4720-892C-C6E9E362DC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3" r="6126"/>
          <a:stretch/>
        </p:blipFill>
        <p:spPr bwMode="auto">
          <a:xfrm>
            <a:off x="563469" y="7151769"/>
            <a:ext cx="4694331" cy="25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국민 64%, ＂코로나로 교육격차 커졌다＂">
            <a:extLst>
              <a:ext uri="{FF2B5EF4-FFF2-40B4-BE49-F238E27FC236}">
                <a16:creationId xmlns:a16="http://schemas.microsoft.com/office/drawing/2014/main" id="{B81A7D33-AB63-4FD1-92CA-F3301EACE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666" y="7151769"/>
            <a:ext cx="3826106" cy="223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440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63256" y="1942683"/>
            <a:ext cx="650609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윤리적 논란을 일으킬 디지털 창작 활동은 규제는 ‘예술 패러디</a:t>
            </a:r>
            <a:r>
              <a:rPr lang="en-US" altLang="ko-KR" dirty="0"/>
              <a:t>, </a:t>
            </a:r>
            <a:r>
              <a:rPr lang="ko-KR" altLang="en-US" dirty="0"/>
              <a:t>재해석 등과 같은 예술 표현의 자유 침해로 인해</a:t>
            </a:r>
            <a:r>
              <a:rPr lang="en-US" altLang="ko-KR" dirty="0"/>
              <a:t>, </a:t>
            </a:r>
            <a:r>
              <a:rPr lang="ko-KR" altLang="en-US" dirty="0"/>
              <a:t>어떤 규제도 용납되지 않을 것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‘</a:t>
            </a:r>
            <a:r>
              <a:rPr lang="ko-KR" altLang="en-US" dirty="0"/>
              <a:t>온라인 익명성으로 인한 문제를 예방하기 위해 디지털 예술 활동 실명제 도입 어려울 것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디지털 범죄 증가 현상이 사회적으로 중요 한 문제로 대두된 만큼</a:t>
            </a:r>
            <a:r>
              <a:rPr lang="en-US" altLang="ko-KR" dirty="0"/>
              <a:t>, </a:t>
            </a:r>
            <a:r>
              <a:rPr lang="ko-KR" altLang="en-US" dirty="0"/>
              <a:t>예술인들에게도 전통적인 예술 창작활동의 자유나</a:t>
            </a:r>
            <a:r>
              <a:rPr lang="en-US" altLang="ko-KR" dirty="0"/>
              <a:t>, </a:t>
            </a:r>
            <a:r>
              <a:rPr lang="ko-KR" altLang="en-US" dirty="0"/>
              <a:t>익명성의 가치가 다소 보수적인 방향으로 변화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이용자 측면에서의 디지털 범죄에 대한 윤리 의식 제고도 필요하지만</a:t>
            </a:r>
            <a:r>
              <a:rPr lang="en-US" altLang="ko-KR" dirty="0"/>
              <a:t>, </a:t>
            </a:r>
            <a:r>
              <a:rPr lang="ko-KR" altLang="en-US" dirty="0"/>
              <a:t>생산자 측면에서의 예방 윤리 의식 또한 현재보다 높은 수준으로 요구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257300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디지털 윤리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423" y="4541962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Digital 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Transformation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latinLnBrk="1" hangingPunct="1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모서리가 둥근 직사각형 29">
            <a:extLst>
              <a:ext uri="{FF2B5EF4-FFF2-40B4-BE49-F238E27FC236}">
                <a16:creationId xmlns:a16="http://schemas.microsoft.com/office/drawing/2014/main" id="{88CD2A42-EE21-4349-B167-EAAE9DA64F73}"/>
              </a:ext>
            </a:extLst>
          </p:cNvPr>
          <p:cNvSpPr/>
          <p:nvPr/>
        </p:nvSpPr>
        <p:spPr>
          <a:xfrm>
            <a:off x="11263256" y="5067300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종사자 디지털 </a:t>
            </a:r>
            <a:r>
              <a:rPr lang="ko-KR" altLang="en-US" sz="2800" dirty="0" err="1"/>
              <a:t>리터러시</a:t>
            </a:r>
            <a:r>
              <a:rPr lang="ko-KR" altLang="en-US" sz="2800" dirty="0"/>
              <a:t> 요구 증대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D85805-DC0E-4D4D-9968-92094153839F}"/>
              </a:ext>
            </a:extLst>
          </p:cNvPr>
          <p:cNvSpPr txBox="1"/>
          <p:nvPr/>
        </p:nvSpPr>
        <p:spPr>
          <a:xfrm>
            <a:off x="11350214" y="5981700"/>
            <a:ext cx="650609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창작자</a:t>
            </a:r>
            <a:r>
              <a:rPr lang="en-US" altLang="ko-KR" dirty="0"/>
              <a:t>·</a:t>
            </a:r>
            <a:r>
              <a:rPr lang="ko-KR" altLang="en-US" dirty="0" err="1"/>
              <a:t>크리에이터들에게도</a:t>
            </a:r>
            <a:r>
              <a:rPr lang="ko-KR" altLang="en-US" dirty="0"/>
              <a:t> 디지털 </a:t>
            </a:r>
            <a:r>
              <a:rPr lang="ko-KR" altLang="en-US" dirty="0" err="1"/>
              <a:t>리터러시가</a:t>
            </a:r>
            <a:r>
              <a:rPr lang="ko-KR" altLang="en-US" dirty="0"/>
              <a:t> 요구 되는 이유는 저 </a:t>
            </a:r>
            <a:r>
              <a:rPr lang="ko-KR" altLang="en-US" dirty="0" err="1"/>
              <a:t>작권</a:t>
            </a:r>
            <a:r>
              <a:rPr lang="en-US" altLang="ko-KR" dirty="0"/>
              <a:t>, </a:t>
            </a:r>
            <a:r>
              <a:rPr lang="ko-KR" altLang="en-US" dirty="0"/>
              <a:t>수익 배분의 </a:t>
            </a:r>
            <a:r>
              <a:rPr lang="ko-KR" altLang="en-US" dirty="0" err="1"/>
              <a:t>문제와도</a:t>
            </a:r>
            <a:r>
              <a:rPr lang="ko-KR" altLang="en-US" dirty="0"/>
              <a:t> 직결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디지털 </a:t>
            </a:r>
            <a:r>
              <a:rPr lang="ko-KR" altLang="en-US" dirty="0" err="1"/>
              <a:t>리터러시가</a:t>
            </a:r>
            <a:r>
              <a:rPr lang="ko-KR" altLang="en-US" dirty="0"/>
              <a:t> 향후 문화예술인의 생존을 결정하는 중요한 요인이 될 것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예술대학 등에서도 전문예술 인 교육과정에 고급 디지털 </a:t>
            </a:r>
            <a:r>
              <a:rPr lang="ko-KR" altLang="en-US" dirty="0" err="1"/>
              <a:t>리터러시</a:t>
            </a:r>
            <a:r>
              <a:rPr lang="ko-KR" altLang="en-US" dirty="0"/>
              <a:t> 교육 비중이 절반 이상을 높아질 것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인공지능</a:t>
            </a:r>
            <a:r>
              <a:rPr lang="en-US" altLang="ko-KR" dirty="0"/>
              <a:t>(AI) </a:t>
            </a:r>
            <a:r>
              <a:rPr lang="ko-KR" altLang="en-US" dirty="0"/>
              <a:t>이미지 생성은 창작자의 의도에 따라 생성될 수 있도록</a:t>
            </a:r>
            <a:r>
              <a:rPr lang="en-US" altLang="ko-KR" dirty="0"/>
              <a:t> </a:t>
            </a:r>
            <a:r>
              <a:rPr lang="ko-KR" altLang="en-US" dirty="0"/>
              <a:t>이미지 빅데이터의 선별</a:t>
            </a:r>
            <a:r>
              <a:rPr lang="en-US" altLang="ko-KR" dirty="0"/>
              <a:t>, </a:t>
            </a:r>
            <a:r>
              <a:rPr lang="ko-KR" altLang="en-US" dirty="0"/>
              <a:t>스타일 변경 및 가중치 변경</a:t>
            </a:r>
            <a:r>
              <a:rPr lang="en-US" altLang="ko-KR" dirty="0"/>
              <a:t>, </a:t>
            </a:r>
            <a:r>
              <a:rPr lang="ko-KR" altLang="en-US" dirty="0"/>
              <a:t>함수 설정 및 알고리즘 설계 등으로 창작 의도의 반영과 개입이 필요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다양한 결과물을 창출할 수 있으며</a:t>
            </a:r>
            <a:r>
              <a:rPr lang="en-US" altLang="ko-KR" dirty="0"/>
              <a:t>, </a:t>
            </a:r>
            <a:r>
              <a:rPr lang="ko-KR" altLang="en-US" dirty="0"/>
              <a:t>무엇보다 축적된 이미지 빅데이터 가 있어야 창의성이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디지털 기술을 이해할 수 있는 역량에 따라</a:t>
            </a:r>
            <a:r>
              <a:rPr lang="en-US" altLang="ko-KR" dirty="0"/>
              <a:t>, </a:t>
            </a:r>
            <a:r>
              <a:rPr lang="ko-KR" altLang="en-US" dirty="0"/>
              <a:t>창작 단계에서도 많은 변화가 있을 것이며 이는 생존 문제와 연관될 것으로 전망</a:t>
            </a:r>
            <a:endParaRPr lang="en-US" altLang="ko-KR" dirty="0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2-3. </a:t>
            </a:r>
            <a:r>
              <a:rPr lang="ko-KR" altLang="en-US" sz="4000" dirty="0"/>
              <a:t>문화예술계 디지털 윤리 및 역량 강화 필요성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2.</a:t>
            </a:r>
            <a:r>
              <a:rPr lang="ko-KR" altLang="en-US" sz="2400" dirty="0"/>
              <a:t> 문화예술 분야의 새로운 위협으로 다가오는 급격한 디지털 전환의 양면성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4" name="Picture 2" descr="나라배움터 &gt; 테마과정 &gt; 디지털 아카데미">
            <a:extLst>
              <a:ext uri="{FF2B5EF4-FFF2-40B4-BE49-F238E27FC236}">
                <a16:creationId xmlns:a16="http://schemas.microsoft.com/office/drawing/2014/main" id="{18A29958-B478-4EFA-B980-D4FA1CFFA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33171"/>
            <a:ext cx="5105400" cy="215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디지털 리터러시, 정보를 읽는 능력을 키워라">
            <a:extLst>
              <a:ext uri="{FF2B5EF4-FFF2-40B4-BE49-F238E27FC236}">
                <a16:creationId xmlns:a16="http://schemas.microsoft.com/office/drawing/2014/main" id="{D1787BF7-9A3D-4101-A662-0D00CD927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842" y="1646423"/>
            <a:ext cx="3420877" cy="342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오피니언] 인공지능(A.i), 예술창작의 확장인가 새로운 예술가의 출현인가? - 공병훈 교수 - 뉴스페이퍼">
            <a:extLst>
              <a:ext uri="{FF2B5EF4-FFF2-40B4-BE49-F238E27FC236}">
                <a16:creationId xmlns:a16="http://schemas.microsoft.com/office/drawing/2014/main" id="{B37593C9-BA64-4036-A82C-510BE609A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241960"/>
            <a:ext cx="4708786" cy="245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AI 저작권 논란] AI 작곡가의 노래, 주인은 누구일까? — Synthesis-Based BioFusion Technology Lab">
            <a:extLst>
              <a:ext uri="{FF2B5EF4-FFF2-40B4-BE49-F238E27FC236}">
                <a16:creationId xmlns:a16="http://schemas.microsoft.com/office/drawing/2014/main" id="{5DEE5018-EE5D-49EB-A659-3EEBBBB0F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586" y="7019732"/>
            <a:ext cx="3643388" cy="27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597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63256" y="2552700"/>
            <a:ext cx="6506099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디지털 콘텐츠에서 큐레이션</a:t>
            </a:r>
            <a:r>
              <a:rPr lang="en-US" altLang="ko-KR" dirty="0"/>
              <a:t>(curation)</a:t>
            </a:r>
            <a:r>
              <a:rPr lang="ko-KR" altLang="en-US" dirty="0"/>
              <a:t>이라고 불리는 ‘맞춤형 </a:t>
            </a:r>
            <a:r>
              <a:rPr lang="ko-KR" altLang="en-US" dirty="0" err="1"/>
              <a:t>서비스’는</a:t>
            </a:r>
            <a:r>
              <a:rPr lang="ko-KR" altLang="en-US" dirty="0"/>
              <a:t> 소비자의 구 매상품과 서비스를 분석하여 전문적인 지식</a:t>
            </a:r>
            <a:r>
              <a:rPr lang="en-US" altLang="ko-KR" dirty="0"/>
              <a:t>, </a:t>
            </a:r>
            <a:r>
              <a:rPr lang="ko-KR" altLang="en-US" dirty="0"/>
              <a:t>고객데이터를 분석을 통한 콘텐츠 추천 및 제공하는 방식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넷플릭스</a:t>
            </a:r>
            <a:r>
              <a:rPr lang="en-US" altLang="ko-KR" dirty="0"/>
              <a:t>, </a:t>
            </a:r>
            <a:r>
              <a:rPr lang="ko-KR" altLang="en-US" dirty="0" err="1"/>
              <a:t>왓챠</a:t>
            </a:r>
            <a:r>
              <a:rPr lang="en-US" altLang="ko-KR" dirty="0"/>
              <a:t>, </a:t>
            </a:r>
            <a:r>
              <a:rPr lang="ko-KR" altLang="en-US" dirty="0" err="1"/>
              <a:t>티빙</a:t>
            </a:r>
            <a:r>
              <a:rPr lang="en-US" altLang="ko-KR" dirty="0"/>
              <a:t>, </a:t>
            </a:r>
            <a:r>
              <a:rPr lang="ko-KR" altLang="en-US" dirty="0"/>
              <a:t>웨이브와 같은 영상 콘텐츠와 스포티파이</a:t>
            </a:r>
            <a:r>
              <a:rPr lang="en-US" altLang="ko-KR" dirty="0"/>
              <a:t>, </a:t>
            </a:r>
            <a:r>
              <a:rPr lang="ko-KR" altLang="en-US" dirty="0"/>
              <a:t>멜론</a:t>
            </a:r>
            <a:r>
              <a:rPr lang="en-US" altLang="ko-KR" dirty="0"/>
              <a:t>, </a:t>
            </a:r>
            <a:r>
              <a:rPr lang="ko-KR" altLang="en-US" dirty="0"/>
              <a:t>지니 등 음악 콘텐츠 서비스가 대표적인 구독경제 디지털 콘텐츠 서비스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OTT </a:t>
            </a:r>
            <a:r>
              <a:rPr lang="ko-KR" altLang="en-US" dirty="0"/>
              <a:t>서비스와 유튜브</a:t>
            </a:r>
            <a:r>
              <a:rPr lang="en-US" altLang="ko-KR" dirty="0"/>
              <a:t>, </a:t>
            </a:r>
            <a:r>
              <a:rPr lang="ko-KR" altLang="en-US" dirty="0"/>
              <a:t>각종 음원 사이트 모두 구독 서비스를 골자로 하고 있고</a:t>
            </a:r>
            <a:r>
              <a:rPr lang="en-US" altLang="ko-KR" dirty="0"/>
              <a:t>, </a:t>
            </a:r>
            <a:r>
              <a:rPr lang="ko-KR" altLang="en-US" dirty="0"/>
              <a:t>최근 오디오 북과 전자책 역시 구독경제를 기반으로 크게 성장하는 추세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오디오 북의 경우 구독자가 가파르게 상승하고 있어 주목 ‘밀리의 </a:t>
            </a:r>
            <a:r>
              <a:rPr lang="ko-KR" altLang="en-US" dirty="0" err="1"/>
              <a:t>서재’는</a:t>
            </a:r>
            <a:r>
              <a:rPr lang="ko-KR" altLang="en-US" dirty="0"/>
              <a:t> </a:t>
            </a:r>
            <a:r>
              <a:rPr lang="ko-KR" altLang="en-US" dirty="0" err="1"/>
              <a:t>오디오북</a:t>
            </a:r>
            <a:r>
              <a:rPr lang="ko-KR" altLang="en-US" dirty="0"/>
              <a:t> 콘텐츠를 도서에만 국한되지 않고 매거진 서비스로 영역이 확장 </a:t>
            </a:r>
            <a:r>
              <a:rPr lang="ko-KR" altLang="en-US" dirty="0" err="1"/>
              <a:t>오디오북</a:t>
            </a:r>
            <a:r>
              <a:rPr lang="ko-KR" altLang="en-US" dirty="0"/>
              <a:t> 플랫폼</a:t>
            </a:r>
            <a:r>
              <a:rPr lang="en-US" altLang="ko-KR" dirty="0"/>
              <a:t>, </a:t>
            </a:r>
            <a:r>
              <a:rPr lang="ko-KR" altLang="en-US" dirty="0"/>
              <a:t>‘윌라</a:t>
            </a:r>
            <a:r>
              <a:rPr lang="en-US" altLang="ko-KR" dirty="0"/>
              <a:t>(</a:t>
            </a:r>
            <a:r>
              <a:rPr lang="en-US" altLang="ko-KR" dirty="0" err="1"/>
              <a:t>Welaaa</a:t>
            </a:r>
            <a:r>
              <a:rPr lang="en-US" altLang="ko-KR" dirty="0"/>
              <a:t>)’</a:t>
            </a:r>
            <a:r>
              <a:rPr lang="ko-KR" altLang="en-US" dirty="0"/>
              <a:t>는 완독형 </a:t>
            </a:r>
            <a:r>
              <a:rPr lang="ko-KR" altLang="en-US" dirty="0" err="1"/>
              <a:t>오디오북으로</a:t>
            </a:r>
            <a:r>
              <a:rPr lang="ko-KR" altLang="en-US" dirty="0"/>
              <a:t> 차별화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오픈갤러리는 일정한 주기마다 작품을 새로 교체하 여 감상할 수 있는 그림 </a:t>
            </a:r>
            <a:r>
              <a:rPr lang="ko-KR" altLang="en-US" dirty="0" err="1"/>
              <a:t>렌탈</a:t>
            </a:r>
            <a:r>
              <a:rPr lang="ko-KR" altLang="en-US" dirty="0"/>
              <a:t> 서비스를 진행하는 기업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‘</a:t>
            </a:r>
            <a:r>
              <a:rPr lang="ko-KR" altLang="en-US" dirty="0" err="1"/>
              <a:t>핀즐’도</a:t>
            </a:r>
            <a:r>
              <a:rPr lang="ko-KR" altLang="en-US" dirty="0"/>
              <a:t> 미술품 구독 서비스</a:t>
            </a:r>
            <a:r>
              <a:rPr lang="en-US" altLang="ko-KR" dirty="0"/>
              <a:t>,</a:t>
            </a:r>
            <a:r>
              <a:rPr lang="ko-KR" altLang="en-US" dirty="0" err="1"/>
              <a:t>큐레이터가</a:t>
            </a:r>
            <a:r>
              <a:rPr lang="ko-KR" altLang="en-US" dirty="0"/>
              <a:t> </a:t>
            </a:r>
            <a:r>
              <a:rPr lang="en-US" altLang="ko-KR" dirty="0"/>
              <a:t>3~6</a:t>
            </a:r>
            <a:r>
              <a:rPr lang="ko-KR" altLang="en-US" dirty="0"/>
              <a:t>개월 단위로 선정한 해외 신진 작가의 작품을 포스터나 프린트물로 제공</a:t>
            </a:r>
            <a:r>
              <a:rPr lang="en-US" altLang="ko-KR" dirty="0"/>
              <a:t> </a:t>
            </a:r>
            <a:r>
              <a:rPr lang="ko-KR" altLang="en-US" dirty="0"/>
              <a:t>국내에 잘 알려지지 않은 외국 작가를 발굴하고 그들의 작품을 서비스한다는 점에서 다 른 미술품 구독서비스와 차별성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624608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문화예술분야의 온라인 구독경제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423" y="4541962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Digital 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Transformation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latinLnBrk="1" hangingPunct="1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3-1. </a:t>
            </a:r>
            <a:r>
              <a:rPr lang="ko-KR" altLang="en-US" sz="4000" dirty="0"/>
              <a:t>취향 맞춤형 경험</a:t>
            </a:r>
            <a:r>
              <a:rPr lang="en-US" altLang="ko-KR" sz="4000" dirty="0"/>
              <a:t>, </a:t>
            </a:r>
            <a:r>
              <a:rPr lang="ko-KR" altLang="en-US" sz="4000" dirty="0"/>
              <a:t>합리적인 소비 구독경제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3.</a:t>
            </a:r>
            <a:r>
              <a:rPr lang="ko-KR" altLang="en-US" sz="2400" dirty="0"/>
              <a:t>구독경제와 경험경제의 활성화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218" name="Picture 2" descr="오픈갤러리, 유명 작가 그림 3개월단위로 렌탈 - 매일경제">
            <a:extLst>
              <a:ext uri="{FF2B5EF4-FFF2-40B4-BE49-F238E27FC236}">
                <a16:creationId xmlns:a16="http://schemas.microsoft.com/office/drawing/2014/main" id="{FF39D692-2F62-4B56-8A20-90973F0ED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993" y="2095500"/>
            <a:ext cx="4310743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착한 서비스 : 예술 작품도 언택트로 소비하다, 핀즐(PINZLE) | MEDIASK | 미디어SK | SK블로그">
            <a:extLst>
              <a:ext uri="{FF2B5EF4-FFF2-40B4-BE49-F238E27FC236}">
                <a16:creationId xmlns:a16="http://schemas.microsoft.com/office/drawing/2014/main" id="{E1D94B26-73A9-451A-8C5D-B14E3F6B2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892" y="7208417"/>
            <a:ext cx="3531099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2년간 283억원 꽂힌 '밀리의 서재' - 머니투데이">
            <a:extLst>
              <a:ext uri="{FF2B5EF4-FFF2-40B4-BE49-F238E27FC236}">
                <a16:creationId xmlns:a16="http://schemas.microsoft.com/office/drawing/2014/main" id="{F7BF85D0-615C-4A3C-AE94-63F8C6ADE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0"/>
            <a:ext cx="3433791" cy="274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오디오북 서비스 `윌라 오디오북` 135억 시리즈B 투자 유치 - 매일경제">
            <a:extLst>
              <a:ext uri="{FF2B5EF4-FFF2-40B4-BE49-F238E27FC236}">
                <a16:creationId xmlns:a16="http://schemas.microsoft.com/office/drawing/2014/main" id="{6CFC9D09-19A1-4413-B176-A9968A1DB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993" y="7105859"/>
            <a:ext cx="3657600" cy="243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515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63256" y="2171700"/>
            <a:ext cx="6506099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경험경제는 역사적으로 기술이 발달하면서 새로운 신제품에 대한 차별성이 많이 줄어들고 제품 기능 자체의 경쟁력 을 따지기 어려운 상황에서</a:t>
            </a:r>
            <a:r>
              <a:rPr lang="en-US" altLang="ko-KR" dirty="0"/>
              <a:t>, ‘</a:t>
            </a:r>
            <a:r>
              <a:rPr lang="ko-KR" altLang="en-US" dirty="0"/>
              <a:t>특별하고 차별화된’ 경험과 서비스를 제공함으로써 구매로 이어가는 전략에서부터 시작하며 사용된 개념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제품 구매 자체보다 구매로 이어지는 ‘경험과 </a:t>
            </a:r>
            <a:r>
              <a:rPr lang="ko-KR" altLang="en-US" dirty="0" err="1"/>
              <a:t>변화’에</a:t>
            </a:r>
            <a:r>
              <a:rPr lang="ko-KR" altLang="en-US" dirty="0"/>
              <a:t> 중점을 두고 있으며</a:t>
            </a:r>
            <a:r>
              <a:rPr lang="en-US" altLang="ko-KR" dirty="0"/>
              <a:t>, </a:t>
            </a:r>
            <a:r>
              <a:rPr lang="ko-KR" altLang="en-US" dirty="0"/>
              <a:t>이에 사람들은 상품에 담겨있는 ‘감성과 </a:t>
            </a:r>
            <a:r>
              <a:rPr lang="ko-KR" altLang="en-US" dirty="0" err="1"/>
              <a:t>가치’를</a:t>
            </a:r>
            <a:r>
              <a:rPr lang="ko-KR" altLang="en-US" dirty="0"/>
              <a:t> 구매</a:t>
            </a:r>
            <a:r>
              <a:rPr lang="en-US" altLang="ko-KR" dirty="0"/>
              <a:t>,</a:t>
            </a:r>
            <a:r>
              <a:rPr lang="ko-KR" altLang="en-US" dirty="0"/>
              <a:t> 제품 혹은 서비스에 맞는 ‘</a:t>
            </a:r>
            <a:r>
              <a:rPr lang="ko-KR" altLang="en-US" dirty="0" err="1"/>
              <a:t>스토리텔링’에</a:t>
            </a:r>
            <a:r>
              <a:rPr lang="ko-KR" altLang="en-US" dirty="0"/>
              <a:t> 집중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경험경제는 </a:t>
            </a:r>
            <a:r>
              <a:rPr lang="en-US" altLang="ko-KR" dirty="0"/>
              <a:t>AI, </a:t>
            </a:r>
            <a:r>
              <a:rPr lang="ko-KR" altLang="en-US" dirty="0"/>
              <a:t>빅데이터 기반 개인화된 맞춤형 서비스 기술과 </a:t>
            </a:r>
            <a:r>
              <a:rPr lang="en-US" altLang="ko-KR" dirty="0"/>
              <a:t>SNS </a:t>
            </a:r>
            <a:r>
              <a:rPr lang="ko-KR" altLang="en-US" dirty="0"/>
              <a:t>이용 확산을 통해 문화예술분야에서 확장 진행 중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개인의 취향을 반영한 맞춤형 분석으로 콘텐츠 큐 </a:t>
            </a:r>
            <a:r>
              <a:rPr lang="ko-KR" altLang="en-US" dirty="0" err="1"/>
              <a:t>레이션을</a:t>
            </a:r>
            <a:r>
              <a:rPr lang="ko-KR" altLang="en-US" dirty="0"/>
              <a:t> 제공</a:t>
            </a:r>
            <a:r>
              <a:rPr lang="en-US" altLang="ko-KR" dirty="0"/>
              <a:t>, </a:t>
            </a:r>
            <a:r>
              <a:rPr lang="ko-KR" altLang="en-US" dirty="0"/>
              <a:t>개인의 기분이나 선호에 맞는 음악과 영화를 추천해 필요한 상품이나 서비스를 먼저 제안</a:t>
            </a:r>
            <a:r>
              <a:rPr lang="en-US" altLang="ko-KR" dirty="0"/>
              <a:t>,</a:t>
            </a:r>
            <a:r>
              <a:rPr lang="ko-KR" altLang="en-US" dirty="0"/>
              <a:t>디자인 적인 요소와 담고 있는 가치까지 꼼꼼하게 살핌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소셜 문화를 활용하고</a:t>
            </a:r>
            <a:r>
              <a:rPr lang="en-US" altLang="ko-KR" dirty="0"/>
              <a:t>, </a:t>
            </a:r>
            <a:r>
              <a:rPr lang="ko-KR" altLang="en-US" dirty="0"/>
              <a:t>빅데이터와 </a:t>
            </a:r>
            <a:r>
              <a:rPr lang="ko-KR" altLang="en-US" dirty="0" err="1"/>
              <a:t>인공지</a:t>
            </a:r>
            <a:r>
              <a:rPr lang="ko-KR" altLang="en-US" dirty="0"/>
              <a:t> 능을 기반으로 한 분석을 통해 문화 활동을 추천</a:t>
            </a:r>
            <a:r>
              <a:rPr lang="en-US" altLang="ko-KR" dirty="0"/>
              <a:t>, MZ </a:t>
            </a:r>
            <a:r>
              <a:rPr lang="ko-KR" altLang="en-US" dirty="0"/>
              <a:t>세대의 자기주도형 모임 방식 선호 경향</a:t>
            </a:r>
            <a:r>
              <a:rPr lang="en-US" altLang="ko-KR" dirty="0"/>
              <a:t>, </a:t>
            </a:r>
            <a:r>
              <a:rPr lang="ko-KR" altLang="en-US" dirty="0"/>
              <a:t>리미티드 에디션 향유</a:t>
            </a:r>
            <a:r>
              <a:rPr lang="en-US" altLang="ko-KR" dirty="0"/>
              <a:t>, </a:t>
            </a:r>
            <a:r>
              <a:rPr lang="ko-KR" altLang="en-US" dirty="0"/>
              <a:t>패키지 문화 등 새로운 개념이 문화예술분야로 확장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자신의 취향과 문화를 즐기기 위한 </a:t>
            </a:r>
            <a:r>
              <a:rPr lang="en-US" altLang="ko-KR" dirty="0"/>
              <a:t>MZ</a:t>
            </a:r>
            <a:r>
              <a:rPr lang="ko-KR" altLang="en-US" dirty="0"/>
              <a:t>세대의 </a:t>
            </a:r>
            <a:r>
              <a:rPr lang="en-US" altLang="ko-KR" dirty="0"/>
              <a:t>'</a:t>
            </a:r>
            <a:r>
              <a:rPr lang="ko-KR" altLang="en-US" dirty="0"/>
              <a:t>살롱문화 활성화</a:t>
            </a:r>
            <a:r>
              <a:rPr lang="en-US" altLang="ko-KR" dirty="0"/>
              <a:t>'</a:t>
            </a:r>
            <a:r>
              <a:rPr lang="ko-KR" altLang="en-US" dirty="0"/>
              <a:t>도 인기 있는 트렌드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경험경제로 인한 디지털 전환 비용에 대한 부담을 예술가들 개인이 부담 하는 구조로 지원이 필요한 상황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경험경제의 부상으로 아티스트와 소통하며 브랜드에 새로움과 독창성을 부여 하는 브랜드와 아티스트의 예술적 협업 증가예상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비디오</a:t>
            </a:r>
            <a:r>
              <a:rPr lang="en-US" altLang="ko-KR" dirty="0"/>
              <a:t>, </a:t>
            </a:r>
            <a:r>
              <a:rPr lang="ko-KR" altLang="en-US" dirty="0"/>
              <a:t>영화</a:t>
            </a:r>
            <a:r>
              <a:rPr lang="en-US" altLang="ko-KR" dirty="0"/>
              <a:t>, </a:t>
            </a:r>
            <a:r>
              <a:rPr lang="ko-KR" altLang="en-US" dirty="0"/>
              <a:t>컴퓨터 등의 도구를 사용한 예술인 미디어아트를 활용하여 관객과의 상호작용을 이끄는 오프라인 매장의 체험형 전시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409700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경험의 가치를 구매하는 경험경제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3-2. </a:t>
            </a:r>
            <a:r>
              <a:rPr lang="ko-KR" altLang="en-US" sz="4000" dirty="0"/>
              <a:t>경험의 가치</a:t>
            </a:r>
            <a:r>
              <a:rPr lang="en-US" altLang="ko-KR" sz="4000" dirty="0"/>
              <a:t>, </a:t>
            </a:r>
            <a:r>
              <a:rPr lang="ko-KR" altLang="en-US" sz="4000" dirty="0"/>
              <a:t>경험경제에 대비 해야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3.</a:t>
            </a:r>
            <a:r>
              <a:rPr lang="ko-KR" altLang="en-US" sz="2400" dirty="0"/>
              <a:t>구독경제와 경험경제의 활성화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42" name="Picture 2" descr="왜 사용자를 생각해야하는가?">
            <a:extLst>
              <a:ext uri="{FF2B5EF4-FFF2-40B4-BE49-F238E27FC236}">
                <a16:creationId xmlns:a16="http://schemas.microsoft.com/office/drawing/2014/main" id="{9E8C8254-3B70-4F52-8336-7F37D407F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45" y="1817053"/>
            <a:ext cx="5061797" cy="277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423" y="4541962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Digital 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Transformation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latinLnBrk="1" hangingPunct="1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44" name="Picture 4" descr="비즈니스 전략] 경험경제 시대의 기업전략 - 미래의 핵심, 소비자 경험을 잡아라 - - YouTube">
            <a:extLst>
              <a:ext uri="{FF2B5EF4-FFF2-40B4-BE49-F238E27FC236}">
                <a16:creationId xmlns:a16="http://schemas.microsoft.com/office/drawing/2014/main" id="{690879A1-5FDF-43E4-99BE-F9A4C0403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98" y="2019299"/>
            <a:ext cx="3965188" cy="222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비즈 트렌드] 살롱이 북적인다! 청년들이 살롱 문화에 집중하는 이유는? - 효성FMS 뉴스룸">
            <a:extLst>
              <a:ext uri="{FF2B5EF4-FFF2-40B4-BE49-F238E27FC236}">
                <a16:creationId xmlns:a16="http://schemas.microsoft.com/office/drawing/2014/main" id="{9704FF5B-DA30-480D-BC05-C12C940CB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956" y="7427692"/>
            <a:ext cx="7098278" cy="245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밀레니얼, 살롱을 찾다">
            <a:extLst>
              <a:ext uri="{FF2B5EF4-FFF2-40B4-BE49-F238E27FC236}">
                <a16:creationId xmlns:a16="http://schemas.microsoft.com/office/drawing/2014/main" id="{2C8721E8-A740-44E6-A8D7-EC500CFC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55" y="4910505"/>
            <a:ext cx="3116558" cy="205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멀티캠퍼스 - [직장인 트렌드_살롱문화] 문화적 취향을 공유하는 사람들 간의 오프라인 커뮤니티 문화... | Facebook">
            <a:extLst>
              <a:ext uri="{FF2B5EF4-FFF2-40B4-BE49-F238E27FC236}">
                <a16:creationId xmlns:a16="http://schemas.microsoft.com/office/drawing/2014/main" id="{9E48D49C-6537-4D41-B024-88E05A39F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659" y="4590183"/>
            <a:ext cx="2546777" cy="254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787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63256" y="2171700"/>
            <a:ext cx="6506099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‘물질적 </a:t>
            </a:r>
            <a:r>
              <a:rPr lang="ko-KR" altLang="en-US" dirty="0" err="1"/>
              <a:t>부’보다</a:t>
            </a:r>
            <a:r>
              <a:rPr lang="ko-KR" altLang="en-US" dirty="0"/>
              <a:t> ‘</a:t>
            </a:r>
            <a:r>
              <a:rPr lang="ko-KR" altLang="en-US" dirty="0" err="1"/>
              <a:t>건강’을</a:t>
            </a:r>
            <a:r>
              <a:rPr lang="ko-KR" altLang="en-US" dirty="0"/>
              <a:t> 추구하는 소비자들의 가치 변화가 소비 패턴 변화 </a:t>
            </a:r>
            <a:r>
              <a:rPr lang="en-US" altLang="ko-KR" dirty="0"/>
              <a:t> </a:t>
            </a:r>
            <a:r>
              <a:rPr lang="ko-KR" altLang="en-US" dirty="0"/>
              <a:t>면역력을 유지하는 건강한 다이어트</a:t>
            </a:r>
            <a:r>
              <a:rPr lang="en-US" altLang="ko-KR" dirty="0"/>
              <a:t>, </a:t>
            </a:r>
            <a:r>
              <a:rPr lang="ko-KR" altLang="en-US" dirty="0"/>
              <a:t>사회적 거리두기로 인한 ‘</a:t>
            </a:r>
            <a:r>
              <a:rPr lang="ko-KR" altLang="en-US" dirty="0" err="1"/>
              <a:t>집콕</a:t>
            </a:r>
            <a:r>
              <a:rPr lang="ko-KR" altLang="en-US" dirty="0"/>
              <a:t>’ 생활을 보다 풍성하게 해주는 상품들이 출시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‘</a:t>
            </a:r>
            <a:r>
              <a:rPr lang="ko-KR" altLang="en-US" dirty="0"/>
              <a:t>건강’</a:t>
            </a:r>
            <a:r>
              <a:rPr lang="en-US" altLang="ko-KR" dirty="0"/>
              <a:t>, ‘</a:t>
            </a:r>
            <a:r>
              <a:rPr lang="ko-KR" altLang="en-US" dirty="0"/>
              <a:t>면역’</a:t>
            </a:r>
            <a:r>
              <a:rPr lang="en-US" altLang="ko-KR" dirty="0"/>
              <a:t>, ‘</a:t>
            </a:r>
            <a:r>
              <a:rPr lang="ko-KR" altLang="en-US" dirty="0" err="1"/>
              <a:t>안전’이</a:t>
            </a:r>
            <a:r>
              <a:rPr lang="ko-KR" altLang="en-US" dirty="0"/>
              <a:t> 주요 키워드로 자리 잡음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환경에 대한 관심도 높아지면서 동물복지 식 품과 친환경 식품은 물론</a:t>
            </a:r>
            <a:r>
              <a:rPr lang="en-US" altLang="ko-KR" dirty="0"/>
              <a:t>, </a:t>
            </a:r>
            <a:r>
              <a:rPr lang="ko-KR" altLang="en-US" dirty="0"/>
              <a:t>환경오염과 자원 낭비 등을 고려한 대체식품의 필요성이 대두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식품 업계에서도 기존에 지속적으로 논의되어 왔지만 크게 주목받지 못했던 비유전자변형식품</a:t>
            </a:r>
            <a:r>
              <a:rPr lang="en-US" altLang="ko-KR" dirty="0"/>
              <a:t>(Non-GMO)</a:t>
            </a:r>
            <a:r>
              <a:rPr lang="ko-KR" altLang="en-US" dirty="0"/>
              <a:t>이나 천연 재료</a:t>
            </a:r>
            <a:r>
              <a:rPr lang="en-US" altLang="ko-KR" dirty="0"/>
              <a:t>, </a:t>
            </a:r>
            <a:r>
              <a:rPr lang="ko-KR" altLang="en-US" dirty="0" err="1"/>
              <a:t>무첨가</a:t>
            </a:r>
            <a:r>
              <a:rPr lang="ko-KR" altLang="en-US" dirty="0"/>
              <a:t> 식품</a:t>
            </a:r>
            <a:r>
              <a:rPr lang="en-US" altLang="ko-KR" dirty="0"/>
              <a:t>·</a:t>
            </a:r>
            <a:r>
              <a:rPr lang="ko-KR" altLang="en-US" dirty="0"/>
              <a:t>소재가 크게 관심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기존에는 대다수가 건강을 이유로 선택했지만</a:t>
            </a:r>
            <a:r>
              <a:rPr lang="en-US" altLang="ko-KR" dirty="0"/>
              <a:t>, </a:t>
            </a:r>
            <a:r>
              <a:rPr lang="ko-KR" altLang="en-US" dirty="0"/>
              <a:t>지금은 환경적 측면에서 가치소비로서 친환경 식품이나 동물복지 식품을 고려하는 소비자가 </a:t>
            </a:r>
            <a:r>
              <a:rPr lang="ko-KR" altLang="en-US" dirty="0" err="1"/>
              <a:t>많아짐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안전하게 일상을 살아가는 것에 대한 가치가 점점 </a:t>
            </a:r>
            <a:r>
              <a:rPr lang="ko-KR" altLang="en-US" dirty="0" err="1"/>
              <a:t>높아고</a:t>
            </a:r>
            <a:r>
              <a:rPr lang="ko-KR" altLang="en-US" dirty="0"/>
              <a:t> 사람들은 재난 상황에 적극적으로 대비하고 안심할 수 있는 일상을 위한 제품과 서비스를 더욱 선호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대만 초소형 블루투스 체온계</a:t>
            </a:r>
            <a:r>
              <a:rPr lang="en-US" altLang="ko-KR" dirty="0"/>
              <a:t>: </a:t>
            </a:r>
            <a:r>
              <a:rPr lang="ko-KR" altLang="en-US" dirty="0"/>
              <a:t>우표 크기 </a:t>
            </a:r>
            <a:r>
              <a:rPr lang="en-US" altLang="ko-KR" dirty="0"/>
              <a:t>3g </a:t>
            </a:r>
            <a:r>
              <a:rPr lang="ko-KR" altLang="en-US" dirty="0"/>
              <a:t>체온계로 </a:t>
            </a:r>
            <a:r>
              <a:rPr lang="en-US" altLang="ko-KR" dirty="0"/>
              <a:t>24</a:t>
            </a:r>
            <a:r>
              <a:rPr lang="ko-KR" altLang="en-US" dirty="0"/>
              <a:t>시간 밀착 체크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일본 터치리스 제품</a:t>
            </a:r>
            <a:r>
              <a:rPr lang="en-US" altLang="ko-KR" dirty="0"/>
              <a:t>: </a:t>
            </a:r>
            <a:r>
              <a:rPr lang="ko-KR" altLang="en-US" dirty="0"/>
              <a:t>초정밀 센서를 이용한 </a:t>
            </a:r>
            <a:r>
              <a:rPr lang="ko-KR" altLang="en-US" dirty="0" err="1"/>
              <a:t>비접촉</a:t>
            </a:r>
            <a:r>
              <a:rPr lang="ko-KR" altLang="en-US" dirty="0"/>
              <a:t> 방식 확대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멕시코 인공나무 ‘</a:t>
            </a:r>
            <a:r>
              <a:rPr lang="ko-KR" altLang="en-US" dirty="0" err="1"/>
              <a:t>바이오어번</a:t>
            </a:r>
            <a:r>
              <a:rPr lang="ko-KR" altLang="en-US" dirty="0"/>
              <a:t>’</a:t>
            </a:r>
            <a:r>
              <a:rPr lang="en-US" altLang="ko-KR" dirty="0"/>
              <a:t>: </a:t>
            </a:r>
            <a:r>
              <a:rPr lang="ko-KR" altLang="en-US" dirty="0"/>
              <a:t>해초 추출 세포의 자연 광합성 기능으로 공기 정화하는 기술 개발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스페인 무인 이동식 방역 로봇 ‘</a:t>
            </a:r>
            <a:r>
              <a:rPr lang="ko-KR" altLang="en-US" dirty="0" err="1"/>
              <a:t>젠조</a:t>
            </a:r>
            <a:r>
              <a:rPr lang="ko-KR" altLang="en-US" dirty="0"/>
              <a:t>’</a:t>
            </a:r>
            <a:r>
              <a:rPr lang="en-US" altLang="ko-KR" dirty="0"/>
              <a:t>: </a:t>
            </a:r>
            <a:r>
              <a:rPr lang="ko-KR" altLang="en-US" dirty="0"/>
              <a:t>바이러스 </a:t>
            </a:r>
            <a:r>
              <a:rPr lang="en-US" altLang="ko-KR" dirty="0"/>
              <a:t>99.99% </a:t>
            </a:r>
            <a:r>
              <a:rPr lang="ko-KR" altLang="en-US" dirty="0"/>
              <a:t>차단하는 친환경적 제품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프랑스 자전거 에어백 ‘</a:t>
            </a:r>
            <a:r>
              <a:rPr lang="ko-KR" altLang="en-US" dirty="0" err="1"/>
              <a:t>비세이프</a:t>
            </a:r>
            <a:r>
              <a:rPr lang="ko-KR" altLang="en-US" dirty="0"/>
              <a:t>’</a:t>
            </a:r>
            <a:r>
              <a:rPr lang="en-US" altLang="ko-KR" dirty="0"/>
              <a:t>, </a:t>
            </a:r>
            <a:r>
              <a:rPr lang="ko-KR" altLang="en-US" dirty="0"/>
              <a:t>세계 최초 자전거 에어백 출시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이집트 </a:t>
            </a:r>
            <a:r>
              <a:rPr lang="en-US" altLang="ko-KR" dirty="0"/>
              <a:t>AD </a:t>
            </a:r>
            <a:r>
              <a:rPr lang="ko-KR" altLang="en-US" dirty="0"/>
              <a:t>주사기</a:t>
            </a:r>
            <a:r>
              <a:rPr lang="en-US" altLang="ko-KR" dirty="0"/>
              <a:t>: </a:t>
            </a:r>
            <a:r>
              <a:rPr lang="ko-KR" altLang="en-US" dirty="0"/>
              <a:t>세계 최대 </a:t>
            </a:r>
            <a:r>
              <a:rPr lang="en-US" altLang="ko-KR" dirty="0"/>
              <a:t>C</a:t>
            </a:r>
            <a:r>
              <a:rPr lang="ko-KR" altLang="en-US" dirty="0"/>
              <a:t>형 간염 보균자 국가</a:t>
            </a:r>
            <a:r>
              <a:rPr lang="en-US" altLang="ko-KR" dirty="0"/>
              <a:t>, </a:t>
            </a:r>
            <a:r>
              <a:rPr lang="ko-KR" altLang="en-US" dirty="0"/>
              <a:t>재사용 차단과 의료진 보호</a:t>
            </a: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409700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건강과 안전의 비즈니스 확대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4-1. </a:t>
            </a:r>
            <a:r>
              <a:rPr lang="ko-KR" altLang="en-US" sz="4000" dirty="0"/>
              <a:t>안전 제일</a:t>
            </a:r>
            <a:r>
              <a:rPr lang="en-US" altLang="ko-KR" sz="4000" dirty="0"/>
              <a:t>, </a:t>
            </a:r>
            <a:r>
              <a:rPr lang="ko-KR" altLang="en-US" sz="4000" dirty="0"/>
              <a:t>건강 우선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4.</a:t>
            </a:r>
            <a:r>
              <a:rPr lang="ko-KR" altLang="en-US" sz="2400" dirty="0"/>
              <a:t>건강하고 안전한 불편의 일상화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423" y="4541962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Health Care 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Safety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latinLnBrk="1" hangingPunct="1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6" name="Picture 2" descr="Developer of Temp Pal smart thermometer scores $1M in Pre-Series A round |  MobiHealthNews">
            <a:extLst>
              <a:ext uri="{FF2B5EF4-FFF2-40B4-BE49-F238E27FC236}">
                <a16:creationId xmlns:a16="http://schemas.microsoft.com/office/drawing/2014/main" id="{AC306414-AAE1-4038-AC4B-323FED35D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749" y="1741749"/>
            <a:ext cx="4036622" cy="228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친환경 유망 트렌드 BiomeTech 해초 인공나무 바이오 어반 - Science tech">
            <a:extLst>
              <a:ext uri="{FF2B5EF4-FFF2-40B4-BE49-F238E27FC236}">
                <a16:creationId xmlns:a16="http://schemas.microsoft.com/office/drawing/2014/main" id="{7CD9A851-4022-48D7-9571-7CC8B2284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572109"/>
            <a:ext cx="4591537" cy="249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병원을 지키는 방역 로봇, 젠조 - YouTube">
            <a:extLst>
              <a:ext uri="{FF2B5EF4-FFF2-40B4-BE49-F238E27FC236}">
                <a16:creationId xmlns:a16="http://schemas.microsoft.com/office/drawing/2014/main" id="{FD102B41-A4A8-40D1-96D9-DE28AD294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92" y="6817968"/>
            <a:ext cx="3676108" cy="205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바이크용에어백' 태그의 글 목록">
            <a:extLst>
              <a:ext uri="{FF2B5EF4-FFF2-40B4-BE49-F238E27FC236}">
                <a16:creationId xmlns:a16="http://schemas.microsoft.com/office/drawing/2014/main" id="{73BF22B7-C15D-471A-9578-D5DC01872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649" y="6552105"/>
            <a:ext cx="4214648" cy="237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931D8D6-F6A2-40FC-AD37-644FE0433465}"/>
              </a:ext>
            </a:extLst>
          </p:cNvPr>
          <p:cNvSpPr txBox="1"/>
          <p:nvPr/>
        </p:nvSpPr>
        <p:spPr>
          <a:xfrm>
            <a:off x="1458310" y="4130047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블루투스 체온계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69DB84-A794-40F8-9538-133D4AF6517D}"/>
              </a:ext>
            </a:extLst>
          </p:cNvPr>
          <p:cNvSpPr txBox="1"/>
          <p:nvPr/>
        </p:nvSpPr>
        <p:spPr>
          <a:xfrm>
            <a:off x="6781657" y="4067502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해초를 이용한 인공나무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2C2DAB-EF1B-45C8-B7B4-93E2B8D4AFE4}"/>
              </a:ext>
            </a:extLst>
          </p:cNvPr>
          <p:cNvSpPr txBox="1"/>
          <p:nvPr/>
        </p:nvSpPr>
        <p:spPr>
          <a:xfrm>
            <a:off x="1200692" y="9098023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무인 이동식 방역로봇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FB4DDE-F2AC-45E9-B40C-78772C29F0ED}"/>
              </a:ext>
            </a:extLst>
          </p:cNvPr>
          <p:cNvSpPr txBox="1"/>
          <p:nvPr/>
        </p:nvSpPr>
        <p:spPr>
          <a:xfrm>
            <a:off x="7488546" y="9159057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자전거 에어백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비세이프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674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99115" y="2279804"/>
            <a:ext cx="6506099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‘코로나</a:t>
            </a:r>
            <a:r>
              <a:rPr lang="en-US" altLang="ko-KR" dirty="0"/>
              <a:t>19 </a:t>
            </a:r>
            <a:r>
              <a:rPr lang="ko-KR" altLang="en-US" dirty="0"/>
              <a:t>확산 조짐이 본격화되자 전 세계가 생존의 위협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생존과 안전에 대한 가장 일차적인 욕구가 인간의 최상위 욕구로 떠오르는</a:t>
            </a:r>
            <a:r>
              <a:rPr lang="en-US" altLang="ko-KR" dirty="0"/>
              <a:t>, </a:t>
            </a:r>
            <a:r>
              <a:rPr lang="ko-KR" altLang="en-US" dirty="0"/>
              <a:t>이른바 ‘역</a:t>
            </a:r>
            <a:r>
              <a:rPr lang="en-US" altLang="ko-KR" dirty="0"/>
              <a:t>(</a:t>
            </a:r>
            <a:r>
              <a:rPr lang="ko-KR" altLang="en-US" dirty="0"/>
              <a:t>逆</a:t>
            </a:r>
            <a:r>
              <a:rPr lang="en-US" altLang="ko-KR" dirty="0"/>
              <a:t>)</a:t>
            </a:r>
            <a:r>
              <a:rPr lang="ko-KR" altLang="en-US" dirty="0" err="1"/>
              <a:t>매슬로우</a:t>
            </a:r>
            <a:r>
              <a:rPr lang="ko-KR" altLang="en-US" dirty="0"/>
              <a:t> </a:t>
            </a:r>
            <a:r>
              <a:rPr lang="ko-KR" altLang="en-US" dirty="0" err="1"/>
              <a:t>현상’이</a:t>
            </a:r>
            <a:r>
              <a:rPr lang="ko-KR" altLang="en-US" dirty="0"/>
              <a:t> 나타남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사람들은 생필품을 사재기 하는 진풍경이 </a:t>
            </a:r>
            <a:r>
              <a:rPr lang="ko-KR" altLang="en-US" dirty="0" err="1"/>
              <a:t>펼쳐지</a:t>
            </a:r>
            <a:r>
              <a:rPr lang="ko-KR" altLang="en-US" dirty="0"/>
              <a:t> 고</a:t>
            </a:r>
            <a:r>
              <a:rPr lang="en-US" altLang="ko-KR" dirty="0"/>
              <a:t>, </a:t>
            </a:r>
            <a:r>
              <a:rPr lang="ko-KR" altLang="en-US" dirty="0"/>
              <a:t>미국의 총기 판매량이 급증하는 등 평범한 일상의 불안정화는 람들이 가진 가치의 최우선순위가 ‘안전’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휴식의 가치에 대한 인식 변화</a:t>
            </a:r>
            <a:r>
              <a:rPr lang="en-US" altLang="ko-KR" dirty="0"/>
              <a:t>,</a:t>
            </a:r>
            <a:r>
              <a:rPr lang="ko-KR" altLang="en-US" dirty="0"/>
              <a:t> 일과 삶의 균형</a:t>
            </a:r>
            <a:r>
              <a:rPr lang="en-US" altLang="ko-KR" dirty="0"/>
              <a:t>(Work and Life Balance)</a:t>
            </a:r>
            <a:r>
              <a:rPr lang="ko-KR" altLang="en-US" dirty="0"/>
              <a:t>에 대해 관심이 높아져 온 변화의 연장선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코로나 종식 이후에도 바이러스에 대한 두려움은 계속 내재되어</a:t>
            </a:r>
            <a:r>
              <a:rPr lang="en-US" altLang="ko-KR" dirty="0"/>
              <a:t>, </a:t>
            </a:r>
            <a:r>
              <a:rPr lang="ko-KR" altLang="en-US" dirty="0"/>
              <a:t>보다 더 위생적이고 안전하고 쾌적한 공간을 선호하는 흐름은 지속될 것이라는 전망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공연장과 전시장 등의 사회적 거리두기를 고려한 리모델링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문화공간으로서 ‘야외 </a:t>
            </a:r>
            <a:r>
              <a:rPr lang="ko-KR" altLang="en-US" dirty="0" err="1"/>
              <a:t>공간’이</a:t>
            </a:r>
            <a:r>
              <a:rPr lang="ko-KR" altLang="en-US" dirty="0"/>
              <a:t> 재발견 되고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공연장의 안전과 위생 관리 강화 및 인식 개선을 위한 다양한 활동들이 필요</a:t>
            </a: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409700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안전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휴식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공간의 재발견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4-2. </a:t>
            </a:r>
            <a:r>
              <a:rPr lang="ko-KR" altLang="en-US" sz="4000" dirty="0"/>
              <a:t>안전한 환경과 휴식에 대한 가치 변화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4.</a:t>
            </a:r>
            <a:r>
              <a:rPr lang="ko-KR" altLang="en-US" sz="2400" dirty="0"/>
              <a:t>건강하고 안전한 불편의 일상화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423" y="4541962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Work 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Life Balance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latinLnBrk="1" hangingPunct="1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92" name="Picture 4" descr="매슬로의 욕구단계설 (Maslow's hierarchy of needs) - 크리스천 라이프 - 에듀 라이프">
            <a:extLst>
              <a:ext uri="{FF2B5EF4-FFF2-40B4-BE49-F238E27FC236}">
                <a16:creationId xmlns:a16="http://schemas.microsoft.com/office/drawing/2014/main" id="{370CFA4F-35EA-4C5C-96F0-9FD681E1F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36" y="1370309"/>
            <a:ext cx="4572000" cy="304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4 Steps To Improve Your Work-life Balance">
            <a:extLst>
              <a:ext uri="{FF2B5EF4-FFF2-40B4-BE49-F238E27FC236}">
                <a16:creationId xmlns:a16="http://schemas.microsoft.com/office/drawing/2014/main" id="{7F4A7B91-B021-4BCA-B6CC-BA330D984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886" y="6743700"/>
            <a:ext cx="3429000" cy="228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프랑스인의 사재기 현상을 보며… - 브라보 마이 라이프">
            <a:extLst>
              <a:ext uri="{FF2B5EF4-FFF2-40B4-BE49-F238E27FC236}">
                <a16:creationId xmlns:a16="http://schemas.microsoft.com/office/drawing/2014/main" id="{02FC5FA4-FB9C-4FCB-A420-2516E3FE2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975" y="1693672"/>
            <a:ext cx="3886821" cy="291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문화스케치] 멋진 옥상정원에서 연극을 본다면?…'수현재 10분 극장' &lt; 뉴스 &lt; 문화 &lt; 기사본문 - 문화뉴스">
            <a:extLst>
              <a:ext uri="{FF2B5EF4-FFF2-40B4-BE49-F238E27FC236}">
                <a16:creationId xmlns:a16="http://schemas.microsoft.com/office/drawing/2014/main" id="{071BDE96-98CF-493E-8B84-A76CCAF87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99" y="6994770"/>
            <a:ext cx="4074721" cy="228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5E662E-483B-4BC3-B8EE-413AE6A46940}"/>
              </a:ext>
            </a:extLst>
          </p:cNvPr>
          <p:cNvSpPr txBox="1"/>
          <p:nvPr/>
        </p:nvSpPr>
        <p:spPr>
          <a:xfrm>
            <a:off x="995855" y="9456146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옥상 정원에서의 연극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A5B457-E567-4F38-89EE-B0901F317FE2}"/>
              </a:ext>
            </a:extLst>
          </p:cNvPr>
          <p:cNvSpPr txBox="1"/>
          <p:nvPr/>
        </p:nvSpPr>
        <p:spPr>
          <a:xfrm>
            <a:off x="7269587" y="4759968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물품 사재기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FD344F-2030-4E96-9F6D-FE7458A1407A}"/>
              </a:ext>
            </a:extLst>
          </p:cNvPr>
          <p:cNvSpPr txBox="1"/>
          <p:nvPr/>
        </p:nvSpPr>
        <p:spPr>
          <a:xfrm>
            <a:off x="864748" y="4453964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매슬로우의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욕구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4258091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99115" y="2279804"/>
            <a:ext cx="6506099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환경 문제가 전 사회적인 문제로 제기되면서 문화예술계도 문화예술 활동을 통해 환 경문제에 대한 경각심을 일깨우고 변화를 촉구하는 움직임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기후변화 위기에 대처하는 문화예술계의 가장 대표적인 사례로 박물관의 기후행동 프로젝트</a:t>
            </a:r>
            <a:r>
              <a:rPr lang="en-US" altLang="ko-KR" dirty="0"/>
              <a:t>, 2020</a:t>
            </a:r>
            <a:r>
              <a:rPr lang="ko-KR" altLang="en-US" dirty="0"/>
              <a:t>년 세계 여러 박물관은 ‘기후행동을 위한 박물관 프로젝트</a:t>
            </a:r>
            <a:r>
              <a:rPr lang="en-US" altLang="ko-KR" dirty="0"/>
              <a:t>(Museums for Climate Action)’ </a:t>
            </a:r>
            <a:r>
              <a:rPr lang="ko-KR" altLang="en-US" dirty="0"/>
              <a:t>국제 디자인 및 아이디어 공모전을 개최했고</a:t>
            </a:r>
            <a:r>
              <a:rPr lang="en-US" altLang="ko-KR" dirty="0"/>
              <a:t>, ‘</a:t>
            </a:r>
            <a:r>
              <a:rPr lang="ko-KR" altLang="en-US" dirty="0"/>
              <a:t>기후행동을 위해 박물관 재상상하기</a:t>
            </a:r>
            <a:r>
              <a:rPr lang="en-US" altLang="ko-KR" dirty="0"/>
              <a:t>(Reimagining Museums for Climate Action)’</a:t>
            </a:r>
            <a:r>
              <a:rPr lang="ko-KR" altLang="en-US" dirty="0"/>
              <a:t>라는 주제로 탄소배출 제로를 달성할 수 있는 방안 모색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문화 예술적인 방법을 통해 기후변화에 대한 사회적 인식을 확산하고 해결책을 모색하는 방법으로 사회적 의미가 큼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참여형 연극 작품을 통해 기후 정의와 지속 가능한 미래를 위한 환경에 주목하는 </a:t>
            </a:r>
            <a:r>
              <a:rPr lang="ko-KR" altLang="en-US" dirty="0" err="1"/>
              <a:t>블루밍</a:t>
            </a:r>
            <a:r>
              <a:rPr lang="ko-KR" altLang="en-US" dirty="0"/>
              <a:t> </a:t>
            </a:r>
            <a:r>
              <a:rPr lang="ko-KR" altLang="en-US" dirty="0" err="1"/>
              <a:t>루더스</a:t>
            </a:r>
            <a:r>
              <a:rPr lang="en-US" altLang="ko-KR" dirty="0"/>
              <a:t>(Blooming Ludus)</a:t>
            </a:r>
            <a:r>
              <a:rPr lang="ko-KR" altLang="en-US" dirty="0"/>
              <a:t>라는 단체</a:t>
            </a:r>
            <a:r>
              <a:rPr lang="en-US" altLang="ko-KR" dirty="0"/>
              <a:t>,</a:t>
            </a:r>
            <a:r>
              <a:rPr lang="ko-KR" altLang="en-US" dirty="0"/>
              <a:t>연극을 통해 기후 문제를 가시적으로 만들고 관객들이 물리적으로 느낄 수 있는 장치들을 마련하여 다양한 사람들을 참여</a:t>
            </a:r>
            <a:r>
              <a:rPr lang="en-US" altLang="ko-KR" dirty="0"/>
              <a:t>,</a:t>
            </a:r>
            <a:r>
              <a:rPr lang="ko-KR" altLang="en-US" dirty="0"/>
              <a:t> 환경에 대해 배우게 하는 것을 목표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환경운동단체와 예술가의 협업 사례</a:t>
            </a:r>
            <a:r>
              <a:rPr lang="en-US" altLang="ko-KR" dirty="0"/>
              <a:t>.</a:t>
            </a:r>
            <a:r>
              <a:rPr lang="ko-KR" altLang="en-US" dirty="0"/>
              <a:t>국제적인 기후변화운동네트워크 ‘</a:t>
            </a:r>
            <a:r>
              <a:rPr lang="en-US" altLang="ko-KR" dirty="0"/>
              <a:t>350’</a:t>
            </a:r>
            <a:r>
              <a:rPr lang="ko-KR" altLang="en-US" dirty="0"/>
              <a:t>는 ‘키트로 만든 예술</a:t>
            </a:r>
            <a:r>
              <a:rPr lang="en-US" altLang="ko-KR" dirty="0"/>
              <a:t>(Arts Organizing Kits)’</a:t>
            </a:r>
            <a:r>
              <a:rPr lang="ko-KR" altLang="en-US" dirty="0"/>
              <a:t>라는 프로젝트를 통해 온라인으로 참가자들과 연대하고 소통하며 기후변화 운동에 참여할 수 있게 함</a:t>
            </a:r>
            <a:r>
              <a:rPr lang="en-US" altLang="ko-KR" dirty="0"/>
              <a:t>. </a:t>
            </a:r>
            <a:r>
              <a:rPr lang="ko-KR" altLang="en-US" dirty="0"/>
              <a:t>예술가가 적극적인 사회적 실천으로 예술을 활용하는 방향으로 진행되고 있는 경향</a:t>
            </a: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409700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문화예술을 통한 사회적 인식 개선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5-1. </a:t>
            </a:r>
            <a:r>
              <a:rPr lang="ko-KR" altLang="en-US" sz="4000" dirty="0"/>
              <a:t>문화예술</a:t>
            </a:r>
            <a:r>
              <a:rPr lang="en-US" altLang="ko-KR" sz="4000" dirty="0"/>
              <a:t>, </a:t>
            </a:r>
            <a:r>
              <a:rPr lang="ko-KR" altLang="en-US" sz="4000" dirty="0"/>
              <a:t>환경을 위한 적극적인 소통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5.</a:t>
            </a:r>
            <a:r>
              <a:rPr lang="ko-KR" altLang="en-US" sz="2400" dirty="0"/>
              <a:t>문화 예술</a:t>
            </a:r>
            <a:r>
              <a:rPr lang="en-US" altLang="ko-KR" sz="2400" dirty="0"/>
              <a:t>, </a:t>
            </a:r>
            <a:r>
              <a:rPr lang="ko-KR" altLang="en-US" sz="2400" dirty="0"/>
              <a:t>지구 환경을 지켜라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423" y="4541962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Earth 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&amp; 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5E662E-483B-4BC3-B8EE-413AE6A46940}"/>
              </a:ext>
            </a:extLst>
          </p:cNvPr>
          <p:cNvSpPr txBox="1"/>
          <p:nvPr/>
        </p:nvSpPr>
        <p:spPr>
          <a:xfrm>
            <a:off x="6733699" y="9184806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블루밍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루더스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A5B457-E567-4F38-89EE-B0901F317FE2}"/>
              </a:ext>
            </a:extLst>
          </p:cNvPr>
          <p:cNvSpPr txBox="1"/>
          <p:nvPr/>
        </p:nvSpPr>
        <p:spPr>
          <a:xfrm>
            <a:off x="762000" y="9369472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키트로 만든 예술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FD344F-2030-4E96-9F6D-FE7458A1407A}"/>
              </a:ext>
            </a:extLst>
          </p:cNvPr>
          <p:cNvSpPr txBox="1"/>
          <p:nvPr/>
        </p:nvSpPr>
        <p:spPr>
          <a:xfrm>
            <a:off x="864748" y="4453964"/>
            <a:ext cx="3067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Reimagining Museums for Climate Action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314" name="Picture 2" descr="Blooming Ludus projects 2020/21| #BLGreenForum - YouTube">
            <a:extLst>
              <a:ext uri="{FF2B5EF4-FFF2-40B4-BE49-F238E27FC236}">
                <a16:creationId xmlns:a16="http://schemas.microsoft.com/office/drawing/2014/main" id="{19BB54E0-5349-48A0-ACC3-EA0D228F9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699" y="6929517"/>
            <a:ext cx="3660645" cy="204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imagining Museums for Climate Action: Resources — Climate Museum">
            <a:extLst>
              <a:ext uri="{FF2B5EF4-FFF2-40B4-BE49-F238E27FC236}">
                <a16:creationId xmlns:a16="http://schemas.microsoft.com/office/drawing/2014/main" id="{74BE5E8B-C972-49A8-8363-B765EFB6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31" y="2007897"/>
            <a:ext cx="4301499" cy="213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C2839369-1ED1-41BB-AAE8-DEE044A7A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86" y="6611887"/>
            <a:ext cx="3933062" cy="268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622F5C00-F2F7-4C74-A0CE-3873CF602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771" y="1808170"/>
            <a:ext cx="323850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21A4397-BD62-48DD-9229-13CEEF691F54}"/>
              </a:ext>
            </a:extLst>
          </p:cNvPr>
          <p:cNvSpPr txBox="1"/>
          <p:nvPr/>
        </p:nvSpPr>
        <p:spPr>
          <a:xfrm>
            <a:off x="7020417" y="4229100"/>
            <a:ext cx="349191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Museums for Climate Action, </a:t>
            </a:r>
            <a:r>
              <a:rPr lang="ko-KR" altLang="en-US" dirty="0" err="1"/>
              <a:t>공모작</a:t>
            </a:r>
            <a:r>
              <a:rPr lang="ko-KR" altLang="en-US" dirty="0"/>
              <a:t> 중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b="1" i="0" dirty="0">
                <a:solidFill>
                  <a:srgbClr val="000000"/>
                </a:solidFill>
                <a:effectLst/>
                <a:latin typeface="Noto Sans KR"/>
              </a:rPr>
              <a:t>방 안의 코끼리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KR"/>
              </a:rPr>
              <a:t>(Elephant in the Room)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코끼리 인형이 살아나서 박물관을 포함한 우리 사회가 기후변화에 대응하는 역할을 마주하도록 촉구하는 이야기를 구상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381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99115" y="2279804"/>
            <a:ext cx="6506099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폐품</a:t>
            </a:r>
            <a:r>
              <a:rPr lang="en-US" altLang="ko-KR" dirty="0"/>
              <a:t>, </a:t>
            </a:r>
            <a:r>
              <a:rPr lang="ko-KR" altLang="en-US" dirty="0"/>
              <a:t>잡동사니</a:t>
            </a:r>
            <a:r>
              <a:rPr lang="en-US" altLang="ko-KR" dirty="0"/>
              <a:t>, </a:t>
            </a:r>
            <a:r>
              <a:rPr lang="ko-KR" altLang="en-US" dirty="0"/>
              <a:t>쓰레기 등 을 활용해 미술작품을 만드는 ‘</a:t>
            </a:r>
            <a:r>
              <a:rPr lang="ko-KR" altLang="en-US" dirty="0" err="1"/>
              <a:t>정크아트</a:t>
            </a:r>
            <a:r>
              <a:rPr lang="en-US" altLang="ko-KR" dirty="0"/>
              <a:t>(Junk Art)’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미국의 사진작가인 ‘크리스 </a:t>
            </a:r>
            <a:r>
              <a:rPr lang="ko-KR" altLang="en-US" dirty="0" err="1"/>
              <a:t>조단</a:t>
            </a:r>
            <a:r>
              <a:rPr lang="ko-KR" altLang="en-US" dirty="0"/>
              <a:t>’</a:t>
            </a:r>
            <a:r>
              <a:rPr lang="en-US" altLang="ko-KR" dirty="0"/>
              <a:t>(Chris Jordan)</a:t>
            </a:r>
            <a:r>
              <a:rPr lang="ko-KR" altLang="en-US" dirty="0"/>
              <a:t>은 대표적인 </a:t>
            </a:r>
            <a:r>
              <a:rPr lang="ko-KR" altLang="en-US" dirty="0" err="1"/>
              <a:t>정크아트</a:t>
            </a:r>
            <a:r>
              <a:rPr lang="ko-KR" altLang="en-US" dirty="0"/>
              <a:t> 작가로 버려진 양초를 모아 세계적인 명화들을 그대로 재현하는 작업을 진행</a:t>
            </a:r>
            <a:r>
              <a:rPr lang="en-US" altLang="ko-KR" dirty="0"/>
              <a:t>,</a:t>
            </a:r>
            <a:r>
              <a:rPr lang="ko-KR" altLang="en-US" dirty="0" err="1"/>
              <a:t>정크아트는</a:t>
            </a:r>
            <a:r>
              <a:rPr lang="ko-KR" altLang="en-US" dirty="0"/>
              <a:t> 폐품의 활용을 통해 예술적인 사회 비판을 수행하는 경향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‘업사이클 </a:t>
            </a:r>
            <a:r>
              <a:rPr lang="ko-KR" altLang="en-US" dirty="0" err="1"/>
              <a:t>아트’는</a:t>
            </a:r>
            <a:r>
              <a:rPr lang="ko-KR" altLang="en-US" dirty="0"/>
              <a:t> 이보다는 다소 실용적인 측면을 가 진다</a:t>
            </a:r>
            <a:r>
              <a:rPr lang="en-US" altLang="ko-KR" dirty="0"/>
              <a:t>. </a:t>
            </a:r>
            <a:r>
              <a:rPr lang="ko-KR" altLang="en-US" dirty="0"/>
              <a:t>개선한다는 의미의 ‘업그레이드</a:t>
            </a:r>
            <a:r>
              <a:rPr lang="en-US" altLang="ko-KR" dirty="0"/>
              <a:t>(Upgrade)’</a:t>
            </a:r>
            <a:r>
              <a:rPr lang="ko-KR" altLang="en-US" dirty="0"/>
              <a:t>와 다시 사용하는 ‘재활용</a:t>
            </a:r>
            <a:r>
              <a:rPr lang="en-US" altLang="ko-KR" dirty="0"/>
              <a:t>(Recycle)’</a:t>
            </a:r>
            <a:r>
              <a:rPr lang="ko-KR" altLang="en-US" dirty="0"/>
              <a:t>의 합성어인 업사이클은</a:t>
            </a:r>
            <a:r>
              <a:rPr lang="en-US" altLang="ko-KR" dirty="0"/>
              <a:t>, </a:t>
            </a:r>
            <a:r>
              <a:rPr lang="ko-KR" altLang="en-US" dirty="0" err="1"/>
              <a:t>정크아트와</a:t>
            </a:r>
            <a:r>
              <a:rPr lang="ko-KR" altLang="en-US" dirty="0"/>
              <a:t> 마찬가지로 폐품</a:t>
            </a:r>
            <a:r>
              <a:rPr lang="en-US" altLang="ko-KR" dirty="0"/>
              <a:t>, </a:t>
            </a:r>
            <a:r>
              <a:rPr lang="ko-KR" altLang="en-US" dirty="0"/>
              <a:t>쓰레기 등에 아이디어와 디자인을 가미해 예술작품을 창작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업사이클 아트를 활용한 다양한 브랜드가 출시되고 있는데</a:t>
            </a:r>
            <a:r>
              <a:rPr lang="en-US" altLang="ko-KR" dirty="0"/>
              <a:t>, </a:t>
            </a:r>
            <a:r>
              <a:rPr lang="ko-KR" altLang="en-US" dirty="0"/>
              <a:t>텐트나 낙하산 등으로 의류를 제작하는 ‘래</a:t>
            </a:r>
            <a:r>
              <a:rPr lang="en-US" altLang="ko-KR" dirty="0"/>
              <a:t>;</a:t>
            </a:r>
            <a:r>
              <a:rPr lang="ko-KR" altLang="en-US" dirty="0"/>
              <a:t>코드</a:t>
            </a:r>
            <a:r>
              <a:rPr lang="en-US" altLang="ko-KR" dirty="0"/>
              <a:t>(RE;CODE)’, </a:t>
            </a:r>
            <a:r>
              <a:rPr lang="ko-KR" altLang="en-US" dirty="0" err="1"/>
              <a:t>이너튜브</a:t>
            </a:r>
            <a:r>
              <a:rPr lang="en-US" altLang="ko-KR" dirty="0"/>
              <a:t>, </a:t>
            </a:r>
            <a:r>
              <a:rPr lang="ko-KR" altLang="en-US" dirty="0"/>
              <a:t>안전벨트 등으로 가방을 제작하는 ‘로임</a:t>
            </a:r>
            <a:r>
              <a:rPr lang="en-US" altLang="ko-KR" dirty="0"/>
              <a:t>(</a:t>
            </a:r>
            <a:r>
              <a:rPr lang="en-US" altLang="ko-KR" dirty="0" err="1"/>
              <a:t>roym</a:t>
            </a:r>
            <a:r>
              <a:rPr lang="en-US" altLang="ko-KR" dirty="0"/>
              <a:t>)’, </a:t>
            </a:r>
            <a:r>
              <a:rPr lang="ko-KR" altLang="en-US" dirty="0" err="1"/>
              <a:t>폐가죽</a:t>
            </a:r>
            <a:r>
              <a:rPr lang="en-US" altLang="ko-KR" dirty="0"/>
              <a:t>, </a:t>
            </a:r>
            <a:r>
              <a:rPr lang="ko-KR" altLang="en-US" dirty="0" err="1"/>
              <a:t>폐원단</a:t>
            </a:r>
            <a:r>
              <a:rPr lang="ko-KR" altLang="en-US" dirty="0"/>
              <a:t> 등으로 지갑 을 생산하는 ‘</a:t>
            </a:r>
            <a:r>
              <a:rPr lang="ko-KR" altLang="en-US" dirty="0" err="1"/>
              <a:t>리블랭크</a:t>
            </a:r>
            <a:r>
              <a:rPr lang="en-US" altLang="ko-KR" dirty="0"/>
              <a:t>(REBLANK)’, </a:t>
            </a:r>
            <a:r>
              <a:rPr lang="ko-KR" altLang="en-US" dirty="0"/>
              <a:t>버려진 현수막을 패션소품으로 </a:t>
            </a:r>
            <a:r>
              <a:rPr lang="ko-KR" altLang="en-US" dirty="0" err="1"/>
              <a:t>재탄생시킨</a:t>
            </a:r>
            <a:r>
              <a:rPr lang="ko-KR" altLang="en-US" dirty="0"/>
              <a:t> ‘</a:t>
            </a:r>
            <a:r>
              <a:rPr lang="ko-KR" altLang="en-US" dirty="0" err="1"/>
              <a:t>터치포</a:t>
            </a:r>
            <a:r>
              <a:rPr lang="ko-KR" altLang="en-US" dirty="0"/>
              <a:t> 굿</a:t>
            </a:r>
            <a:r>
              <a:rPr lang="en-US" altLang="ko-KR" dirty="0"/>
              <a:t>(Touch4Good)’ </a:t>
            </a:r>
            <a:r>
              <a:rPr lang="ko-KR" altLang="en-US" dirty="0"/>
              <a:t>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버려진 택배상자들을 모아 버려진 상자를 활용해 조형작품으로 승화시키고</a:t>
            </a:r>
            <a:r>
              <a:rPr lang="en-US" altLang="ko-KR" dirty="0"/>
              <a:t>, </a:t>
            </a:r>
            <a:r>
              <a:rPr lang="ko-KR" altLang="en-US" dirty="0"/>
              <a:t>버려지는 동화책이나 그림책으로 </a:t>
            </a:r>
            <a:r>
              <a:rPr lang="ko-KR" altLang="en-US" dirty="0" err="1"/>
              <a:t>팝업북</a:t>
            </a:r>
            <a:r>
              <a:rPr lang="ko-KR" altLang="en-US" dirty="0"/>
              <a:t> 을 제작하여 전시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409700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정크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아트에서 업사이클 아트로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5-2. </a:t>
            </a:r>
            <a:r>
              <a:rPr lang="ko-KR" altLang="en-US" sz="4000" dirty="0"/>
              <a:t>문화예술</a:t>
            </a:r>
            <a:r>
              <a:rPr lang="en-US" altLang="ko-KR" sz="4000" dirty="0"/>
              <a:t>, </a:t>
            </a:r>
            <a:r>
              <a:rPr lang="ko-KR" altLang="en-US" sz="4000" dirty="0"/>
              <a:t>업사이클에 도전 중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5.</a:t>
            </a:r>
            <a:r>
              <a:rPr lang="ko-KR" altLang="en-US" sz="2400" dirty="0"/>
              <a:t>문화 예술</a:t>
            </a:r>
            <a:r>
              <a:rPr lang="en-US" altLang="ko-KR" sz="2400" dirty="0"/>
              <a:t>, </a:t>
            </a:r>
            <a:r>
              <a:rPr lang="ko-KR" altLang="en-US" sz="2400" dirty="0"/>
              <a:t>지구 환경을 지켜라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5E662E-483B-4BC3-B8EE-413AE6A46940}"/>
              </a:ext>
            </a:extLst>
          </p:cNvPr>
          <p:cNvSpPr txBox="1"/>
          <p:nvPr/>
        </p:nvSpPr>
        <p:spPr>
          <a:xfrm>
            <a:off x="6858000" y="9479178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래코드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,ROYM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A5B457-E567-4F38-89EE-B0901F317FE2}"/>
              </a:ext>
            </a:extLst>
          </p:cNvPr>
          <p:cNvSpPr txBox="1"/>
          <p:nvPr/>
        </p:nvSpPr>
        <p:spPr>
          <a:xfrm>
            <a:off x="1065557" y="9271480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광명 업사이클링 센터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1A4397-BD62-48DD-9229-13CEEF691F54}"/>
              </a:ext>
            </a:extLst>
          </p:cNvPr>
          <p:cNvSpPr txBox="1"/>
          <p:nvPr/>
        </p:nvSpPr>
        <p:spPr>
          <a:xfrm>
            <a:off x="7020417" y="4229100"/>
            <a:ext cx="3491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크리스 </a:t>
            </a:r>
            <a:r>
              <a:rPr lang="ko-KR" altLang="en-US" dirty="0" err="1"/>
              <a:t>조단의</a:t>
            </a:r>
            <a:r>
              <a:rPr lang="ko-KR" altLang="en-US" dirty="0"/>
              <a:t> 타이타닉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B07738E-6686-40B6-9E4C-67D8DBDA1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67" y="1863705"/>
            <a:ext cx="2657733" cy="30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A2CD2C5-4363-4F39-8D07-7EDEE7398DA8}"/>
              </a:ext>
            </a:extLst>
          </p:cNvPr>
          <p:cNvSpPr txBox="1"/>
          <p:nvPr/>
        </p:nvSpPr>
        <p:spPr>
          <a:xfrm>
            <a:off x="952210" y="5017171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크리스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조단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315048D9-D72C-4FA1-998E-851F9405A7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" t="12940" r="5999" b="20763"/>
          <a:stretch/>
        </p:blipFill>
        <p:spPr bwMode="auto">
          <a:xfrm>
            <a:off x="5855992" y="1754768"/>
            <a:ext cx="4538352" cy="245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버려진 장난감이 예술작품으로 변신! 광명 업사이클 아트센터 / 2017 클린대한민국 - YouTube">
            <a:extLst>
              <a:ext uri="{FF2B5EF4-FFF2-40B4-BE49-F238E27FC236}">
                <a16:creationId xmlns:a16="http://schemas.microsoft.com/office/drawing/2014/main" id="{CBD5870F-7A93-4D27-A6B7-32EFCC413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554087"/>
            <a:ext cx="4701730" cy="263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423" y="4541962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Earth &amp; Art</a:t>
            </a:r>
          </a:p>
        </p:txBody>
      </p:sp>
      <p:pic>
        <p:nvPicPr>
          <p:cNvPr id="14344" name="Picture 8" descr="낭비가 아닌 가치있는 소비를 제안하는 RE; Code">
            <a:extLst>
              <a:ext uri="{FF2B5EF4-FFF2-40B4-BE49-F238E27FC236}">
                <a16:creationId xmlns:a16="http://schemas.microsoft.com/office/drawing/2014/main" id="{BDAA381F-91B2-4395-B122-375991B30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159" y="6964553"/>
            <a:ext cx="2664003" cy="189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로임(ROYM) MESSENGER BAG - 109,000 | 무신사 스토어">
            <a:extLst>
              <a:ext uri="{FF2B5EF4-FFF2-40B4-BE49-F238E27FC236}">
                <a16:creationId xmlns:a16="http://schemas.microsoft.com/office/drawing/2014/main" id="{A92E9F9F-16F2-4087-83CE-38AEFBFD87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4" r="7226" b="15333"/>
          <a:stretch/>
        </p:blipFill>
        <p:spPr bwMode="auto">
          <a:xfrm>
            <a:off x="8603162" y="5017171"/>
            <a:ext cx="2329689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466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하늘, 야외, 건물, 구름이(가) 표시된 사진&#10;&#10;자동 생성된 설명">
            <a:extLst>
              <a:ext uri="{FF2B5EF4-FFF2-40B4-BE49-F238E27FC236}">
                <a16:creationId xmlns:a16="http://schemas.microsoft.com/office/drawing/2014/main" id="{070BFE6E-BF5E-4E55-9412-52D054CC0F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tangle 75">
            <a:extLst>
              <a:ext uri="{FF2B5EF4-FFF2-40B4-BE49-F238E27FC236}">
                <a16:creationId xmlns:a16="http://schemas.microsoft.com/office/drawing/2014/main" id="{4583D0E5-775C-4B7E-9705-404C35EC228B}"/>
              </a:ext>
            </a:extLst>
          </p:cNvPr>
          <p:cNvSpPr/>
          <p:nvPr/>
        </p:nvSpPr>
        <p:spPr>
          <a:xfrm>
            <a:off x="0" y="0"/>
            <a:ext cx="11391900" cy="10287000"/>
          </a:xfrm>
          <a:prstGeom prst="rect">
            <a:avLst/>
          </a:prstGeom>
          <a:gradFill>
            <a:gsLst>
              <a:gs pos="0">
                <a:srgbClr val="2269F7">
                  <a:alpha val="70000"/>
                </a:srgbClr>
              </a:gs>
              <a:gs pos="96000">
                <a:srgbClr val="2269F7">
                  <a:alpha val="70000"/>
                  <a:lumMod val="75000"/>
                </a:srgbClr>
              </a:gs>
            </a:gsLst>
            <a:lin ang="2700000" scaled="0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페이퍼로지 5 Medium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2295" y="3002314"/>
            <a:ext cx="16272723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프롤로그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4377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99115" y="2279804"/>
            <a:ext cx="6506099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미국의 ‘브로드웨이 그린 연합</a:t>
            </a:r>
            <a:r>
              <a:rPr lang="en-US" altLang="ko-KR" dirty="0"/>
              <a:t>(Broadway Green Alliance)’</a:t>
            </a:r>
            <a:r>
              <a:rPr lang="ko-KR" altLang="en-US" dirty="0"/>
              <a:t>은 ‘</a:t>
            </a:r>
            <a:r>
              <a:rPr lang="ko-KR" altLang="en-US" dirty="0" err="1"/>
              <a:t>그린캡틴’이라는</a:t>
            </a:r>
            <a:r>
              <a:rPr lang="ko-KR" altLang="en-US" dirty="0"/>
              <a:t> 프로그램을 만들어</a:t>
            </a:r>
            <a:r>
              <a:rPr lang="en-US" altLang="ko-KR" dirty="0"/>
              <a:t> </a:t>
            </a:r>
            <a:r>
              <a:rPr lang="ko-KR" altLang="en-US" dirty="0"/>
              <a:t>극장의 구성원 중 누구든지 </a:t>
            </a:r>
            <a:r>
              <a:rPr lang="ko-KR" altLang="en-US" dirty="0" err="1"/>
              <a:t>그린캡틴이</a:t>
            </a:r>
            <a:r>
              <a:rPr lang="ko-KR" altLang="en-US" dirty="0"/>
              <a:t> 되어 자신이 속한 공연에서 재활용 가능한 의상</a:t>
            </a:r>
            <a:r>
              <a:rPr lang="en-US" altLang="ko-KR" dirty="0"/>
              <a:t>, </a:t>
            </a:r>
            <a:r>
              <a:rPr lang="ko-KR" altLang="en-US" dirty="0"/>
              <a:t>용기 등을 사용하거나 종이로 된 티켓이나 악보 혹은 대본을 </a:t>
            </a:r>
            <a:r>
              <a:rPr lang="ko-KR" altLang="en-US" dirty="0" err="1"/>
              <a:t>디지털화하는</a:t>
            </a:r>
            <a:r>
              <a:rPr lang="ko-KR" altLang="en-US" dirty="0"/>
              <a:t> 등의 친환경적인 실천을 주도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록밴드</a:t>
            </a:r>
            <a:r>
              <a:rPr lang="ko-KR" altLang="en-US" dirty="0"/>
              <a:t> 콜드플레이는 </a:t>
            </a:r>
            <a:r>
              <a:rPr lang="en-US" altLang="ko-KR" dirty="0"/>
              <a:t>2019</a:t>
            </a:r>
            <a:r>
              <a:rPr lang="ko-KR" altLang="en-US" dirty="0"/>
              <a:t>년 새 앨범 홍보를 위한 투어를 하지 않겠다고 선언</a:t>
            </a:r>
            <a:r>
              <a:rPr lang="en-US" altLang="ko-KR" dirty="0"/>
              <a:t>, </a:t>
            </a:r>
            <a:r>
              <a:rPr lang="ko-KR" altLang="en-US" dirty="0"/>
              <a:t>이들이 타는 비행기</a:t>
            </a:r>
            <a:r>
              <a:rPr lang="en-US" altLang="ko-KR" dirty="0"/>
              <a:t>, </a:t>
            </a:r>
            <a:r>
              <a:rPr lang="ko-KR" altLang="en-US" dirty="0"/>
              <a:t>공연장 비의 운반</a:t>
            </a:r>
            <a:r>
              <a:rPr lang="en-US" altLang="ko-KR" dirty="0"/>
              <a:t>, </a:t>
            </a:r>
            <a:r>
              <a:rPr lang="ko-KR" altLang="en-US" dirty="0"/>
              <a:t>공연 중 발생하는 쓰레기</a:t>
            </a:r>
            <a:r>
              <a:rPr lang="en-US" altLang="ko-KR" dirty="0"/>
              <a:t>, </a:t>
            </a:r>
            <a:r>
              <a:rPr lang="ko-KR" altLang="en-US" dirty="0"/>
              <a:t>관객들이 이동하는 과정에서 발생하는 부산물들이 환 경오염을 발생시키기 때문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부산현대미술관은 ‘지속가능한 미술관</a:t>
            </a:r>
            <a:r>
              <a:rPr lang="en-US" altLang="ko-KR" dirty="0"/>
              <a:t>: </a:t>
            </a:r>
            <a:r>
              <a:rPr lang="ko-KR" altLang="en-US" dirty="0"/>
              <a:t>미술과 </a:t>
            </a:r>
            <a:r>
              <a:rPr lang="ko-KR" altLang="en-US" dirty="0" err="1"/>
              <a:t>환경’이라는</a:t>
            </a:r>
            <a:r>
              <a:rPr lang="ko-KR" altLang="en-US" dirty="0"/>
              <a:t> 전시에서 국내외 </a:t>
            </a:r>
            <a:r>
              <a:rPr lang="en-US" altLang="ko-KR" dirty="0"/>
              <a:t>60</a:t>
            </a:r>
            <a:r>
              <a:rPr lang="ko-KR" altLang="en-US" dirty="0"/>
              <a:t>여 명의 작가의 </a:t>
            </a:r>
            <a:r>
              <a:rPr lang="en-US" altLang="ko-KR" dirty="0"/>
              <a:t>1900</a:t>
            </a:r>
            <a:r>
              <a:rPr lang="ko-KR" altLang="en-US" dirty="0"/>
              <a:t>년대 초반 작품부터 최신작까지 </a:t>
            </a:r>
            <a:r>
              <a:rPr lang="en-US" altLang="ko-KR" dirty="0"/>
              <a:t>90</a:t>
            </a:r>
            <a:r>
              <a:rPr lang="ko-KR" altLang="en-US" dirty="0" err="1"/>
              <a:t>여점의</a:t>
            </a:r>
            <a:r>
              <a:rPr lang="ko-KR" altLang="en-US" dirty="0"/>
              <a:t> 작품을 선보였는데</a:t>
            </a:r>
            <a:r>
              <a:rPr lang="en-US" altLang="ko-KR" dirty="0"/>
              <a:t>, </a:t>
            </a:r>
            <a:r>
              <a:rPr lang="ko-KR" altLang="en-US" dirty="0"/>
              <a:t>전시 준비과정 에서 친환경적인 방식을 고려해 실천</a:t>
            </a:r>
            <a:r>
              <a:rPr lang="en-US" altLang="ko-KR" dirty="0"/>
              <a:t>,</a:t>
            </a:r>
            <a:r>
              <a:rPr lang="ko-KR" altLang="en-US" dirty="0"/>
              <a:t>폐기물을 최소화했고</a:t>
            </a:r>
            <a:r>
              <a:rPr lang="en-US" altLang="ko-KR" dirty="0"/>
              <a:t>, </a:t>
            </a:r>
            <a:r>
              <a:rPr lang="ko-KR" altLang="en-US" dirty="0"/>
              <a:t>탄소 배출량이 적은 배로 운송수단</a:t>
            </a:r>
            <a:r>
              <a:rPr lang="en-US" altLang="ko-KR" dirty="0"/>
              <a:t>,</a:t>
            </a:r>
            <a:r>
              <a:rPr lang="ko-KR" altLang="en-US" dirty="0"/>
              <a:t>라이브 스트리밍을 통해 작품을 소개하고 탄소배출량을 줄이는 노력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영국예술위원회</a:t>
            </a:r>
            <a:r>
              <a:rPr lang="en-US" altLang="ko-KR" dirty="0"/>
              <a:t>(Art Council England, </a:t>
            </a:r>
            <a:r>
              <a:rPr lang="ko-KR" altLang="en-US" dirty="0"/>
              <a:t>이하 </a:t>
            </a:r>
            <a:r>
              <a:rPr lang="en-US" altLang="ko-KR" dirty="0"/>
              <a:t>ACE)</a:t>
            </a:r>
            <a:r>
              <a:rPr lang="ko-KR" altLang="en-US" dirty="0"/>
              <a:t>는 지속가능한 문화예술을 위한 환경보고서 매년 발표</a:t>
            </a:r>
            <a:r>
              <a:rPr lang="en-US" altLang="ko-KR" dirty="0"/>
              <a:t>,</a:t>
            </a:r>
            <a:r>
              <a:rPr lang="ko-KR" altLang="en-US" dirty="0"/>
              <a:t>영국의 민간 환경단체인 줄리의 자전거</a:t>
            </a:r>
            <a:r>
              <a:rPr lang="en-US" altLang="ko-KR" dirty="0"/>
              <a:t>(Julie’s Bicycle)</a:t>
            </a:r>
            <a:r>
              <a:rPr lang="ko-KR" altLang="en-US" dirty="0"/>
              <a:t>과 협력하여 환경 및 기후에 대한 이해</a:t>
            </a:r>
            <a:r>
              <a:rPr lang="en-US" altLang="ko-KR" dirty="0"/>
              <a:t>, </a:t>
            </a:r>
            <a:r>
              <a:rPr lang="ko-KR" altLang="en-US" dirty="0"/>
              <a:t>참여 기관의 리더 십을 발전시키는데 중요한 역할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소비자들의 인식 변화도 문화예술 분야의 환경에 대한 사회적 책임과 압력으로 작용</a:t>
            </a:r>
            <a:r>
              <a:rPr lang="en-US" altLang="ko-KR" dirty="0"/>
              <a:t>,MZ</a:t>
            </a:r>
            <a:r>
              <a:rPr lang="ko-KR" altLang="en-US" dirty="0"/>
              <a:t>세대를 중심으로 친환경 소비와 그 가치를 소비하는 경향이 확대</a:t>
            </a:r>
            <a:r>
              <a:rPr lang="en-US" altLang="ko-KR" dirty="0"/>
              <a:t>, </a:t>
            </a:r>
            <a:r>
              <a:rPr lang="ko-KR" altLang="en-US" dirty="0"/>
              <a:t>문화예술계는 이러한 가치전환에 필요</a:t>
            </a: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409700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문화예술의 친환경 노력들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5-3. </a:t>
            </a:r>
            <a:r>
              <a:rPr lang="ko-KR" altLang="en-US" sz="4000" dirty="0"/>
              <a:t>지속가능한 미래 환경을 위한 문화예술의 노력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5.</a:t>
            </a:r>
            <a:r>
              <a:rPr lang="ko-KR" altLang="en-US" sz="2400" dirty="0"/>
              <a:t>문화 예술</a:t>
            </a:r>
            <a:r>
              <a:rPr lang="en-US" altLang="ko-KR" sz="2400" dirty="0"/>
              <a:t>, </a:t>
            </a:r>
            <a:r>
              <a:rPr lang="ko-KR" altLang="en-US" sz="2400" dirty="0"/>
              <a:t>지구 환경을 지켜라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A5B457-E567-4F38-89EE-B0901F317FE2}"/>
              </a:ext>
            </a:extLst>
          </p:cNvPr>
          <p:cNvSpPr txBox="1"/>
          <p:nvPr/>
        </p:nvSpPr>
        <p:spPr>
          <a:xfrm>
            <a:off x="4359588" y="8930725"/>
            <a:ext cx="3489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문화예술 분야의 탄소 발자국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1A4397-BD62-48DD-9229-13CEEF691F54}"/>
              </a:ext>
            </a:extLst>
          </p:cNvPr>
          <p:cNvSpPr txBox="1"/>
          <p:nvPr/>
        </p:nvSpPr>
        <p:spPr>
          <a:xfrm>
            <a:off x="6970710" y="4320151"/>
            <a:ext cx="3491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브로드웨이 그린 연합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2CD2C5-4363-4F39-8D07-7EDEE7398DA8}"/>
              </a:ext>
            </a:extLst>
          </p:cNvPr>
          <p:cNvSpPr txBox="1"/>
          <p:nvPr/>
        </p:nvSpPr>
        <p:spPr>
          <a:xfrm>
            <a:off x="1143000" y="4774168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콜드 플레이</a:t>
            </a: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423" y="4541962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Earth &amp; Art</a:t>
            </a:r>
          </a:p>
        </p:txBody>
      </p:sp>
      <p:pic>
        <p:nvPicPr>
          <p:cNvPr id="15362" name="Picture 2" descr="나만의 Coldplay (콜드플레이) 베스트 5 : 네이버 블로그">
            <a:extLst>
              <a:ext uri="{FF2B5EF4-FFF2-40B4-BE49-F238E27FC236}">
                <a16:creationId xmlns:a16="http://schemas.microsoft.com/office/drawing/2014/main" id="{EEE47703-A3BC-48AE-BD74-D40CB0EA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257" y="2052010"/>
            <a:ext cx="3078273" cy="245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F36F46A-9A05-4C20-A213-6FAC8F7A7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499" y="2052010"/>
            <a:ext cx="5096120" cy="21193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A98716F-FC00-4F22-B569-ED88A1D87A8C}"/>
              </a:ext>
            </a:extLst>
          </p:cNvPr>
          <p:cNvSpPr txBox="1"/>
          <p:nvPr/>
        </p:nvSpPr>
        <p:spPr>
          <a:xfrm>
            <a:off x="2895600" y="7264121"/>
            <a:ext cx="6713892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50%</a:t>
            </a:r>
            <a:r>
              <a:rPr lang="ko-KR" altLang="en-US" dirty="0"/>
              <a:t>가 환경 계획을 통해 새로운 창의적</a:t>
            </a:r>
            <a:r>
              <a:rPr lang="en-US" altLang="ko-KR" dirty="0"/>
              <a:t>, </a:t>
            </a:r>
            <a:r>
              <a:rPr lang="ko-KR" altLang="en-US" dirty="0"/>
              <a:t>예술적 기회를 개발함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47%</a:t>
            </a:r>
            <a:r>
              <a:rPr lang="ko-KR" altLang="en-US" dirty="0"/>
              <a:t>가 지속가능한 생산 혹은 전시 방법을 추진하고 있음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49%</a:t>
            </a:r>
            <a:r>
              <a:rPr lang="ko-KR" altLang="en-US" dirty="0"/>
              <a:t>가 환경에 대한 작품을 제작하거나 기획</a:t>
            </a:r>
            <a:r>
              <a:rPr lang="en-US" altLang="ko-KR" dirty="0"/>
              <a:t>, </a:t>
            </a:r>
            <a:r>
              <a:rPr lang="ko-KR" altLang="en-US" dirty="0"/>
              <a:t>큐레이션 함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64%</a:t>
            </a:r>
            <a:r>
              <a:rPr lang="ko-KR" altLang="en-US" dirty="0"/>
              <a:t>가 일회용 플라스틱을 감축하기 위한 조치를 시행함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54%</a:t>
            </a:r>
            <a:r>
              <a:rPr lang="ko-KR" altLang="en-US" dirty="0"/>
              <a:t>가 에너지 효율이 좋은 조명 및 제어장치를 설치함</a:t>
            </a:r>
          </a:p>
        </p:txBody>
      </p:sp>
    </p:spTree>
    <p:extLst>
      <p:ext uri="{BB962C8B-B14F-4D97-AF65-F5344CB8AC3E}">
        <p14:creationId xmlns:p14="http://schemas.microsoft.com/office/powerpoint/2010/main" val="944023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99115" y="2279804"/>
            <a:ext cx="6506099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‘</a:t>
            </a:r>
            <a:r>
              <a:rPr lang="en-US" altLang="ko-KR" dirty="0"/>
              <a:t>ACC </a:t>
            </a:r>
            <a:r>
              <a:rPr lang="ko-KR" altLang="en-US" dirty="0"/>
              <a:t>창작공간네트워크 </a:t>
            </a:r>
            <a:r>
              <a:rPr lang="ko-KR" altLang="en-US" dirty="0" err="1"/>
              <a:t>국제포럼’에서는</a:t>
            </a:r>
            <a:r>
              <a:rPr lang="ko-KR" altLang="en-US" dirty="0"/>
              <a:t> 아시아 </a:t>
            </a:r>
            <a:r>
              <a:rPr lang="en-US" altLang="ko-KR" dirty="0"/>
              <a:t>6</a:t>
            </a:r>
            <a:r>
              <a:rPr lang="ko-KR" altLang="en-US" dirty="0"/>
              <a:t>개국 예술기관과 예술가들이 참석해 ‘예술의 회복 탄력성’ 주제로 활발한 문화적 담론</a:t>
            </a:r>
            <a:r>
              <a:rPr lang="en-US" altLang="ko-KR" dirty="0"/>
              <a:t>,</a:t>
            </a:r>
            <a:r>
              <a:rPr lang="ko-KR" altLang="en-US" dirty="0"/>
              <a:t> 코로나 위기 상황 속 예술의 역할과 그 가치를 논의 하고 예술에 의한 치유와 회복탄력성</a:t>
            </a:r>
            <a:r>
              <a:rPr lang="en-US" altLang="ko-KR" dirty="0"/>
              <a:t>, </a:t>
            </a:r>
            <a:r>
              <a:rPr lang="ko-KR" altLang="en-US" dirty="0"/>
              <a:t>그리고 이를 위한 예술지원 정책은 무엇일지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서울문화재단은 코로나</a:t>
            </a:r>
            <a:r>
              <a:rPr lang="en-US" altLang="ko-KR" dirty="0"/>
              <a:t>19</a:t>
            </a:r>
            <a:r>
              <a:rPr lang="ko-KR" altLang="en-US" dirty="0"/>
              <a:t>의 장기화 속에서 시민이 느끼는 우울감과 불안감</a:t>
            </a:r>
            <a:r>
              <a:rPr lang="en-US" altLang="ko-KR" dirty="0"/>
              <a:t>, </a:t>
            </a:r>
            <a:r>
              <a:rPr lang="ko-KR" altLang="en-US" dirty="0"/>
              <a:t>무기력 감 등을 극복하는 예술치유 프로그램 ‘예술로 힐링’ 지원 사업을 꾸준히 진행해 왔다</a:t>
            </a:r>
            <a:r>
              <a:rPr lang="en-US" altLang="ko-KR" dirty="0"/>
              <a:t>. ‘</a:t>
            </a:r>
            <a:r>
              <a:rPr lang="ko-KR" altLang="en-US" dirty="0"/>
              <a:t>예술로 </a:t>
            </a:r>
            <a:r>
              <a:rPr lang="ko-KR" altLang="en-US" dirty="0" err="1"/>
              <a:t>힐링’은</a:t>
            </a:r>
            <a:r>
              <a:rPr lang="ko-KR" altLang="en-US" dirty="0"/>
              <a:t> 코로나</a:t>
            </a:r>
            <a:r>
              <a:rPr lang="en-US" altLang="ko-KR" dirty="0"/>
              <a:t>19 </a:t>
            </a:r>
            <a:r>
              <a:rPr lang="ko-KR" altLang="en-US" dirty="0"/>
              <a:t>이전에도 예술이 가지는 치유의 힘에 주목하여 꾸준히 진행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중앙재난안전 대책본부는 지친 의료진과 방역관계자들을 위한 예술치유 프로그램을 직접 도입하여 지역별로 문화예술단체를 연결해 의료현장에 찾아가 문화예술치유</a:t>
            </a:r>
            <a:r>
              <a:rPr lang="en-US" altLang="ko-KR" dirty="0"/>
              <a:t>, </a:t>
            </a:r>
            <a:r>
              <a:rPr lang="ko-KR" altLang="en-US" dirty="0"/>
              <a:t>의료시설 대상 미술품 특별 대여 및 전시 등 다양한 프로그램을 제공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유튜브에서는 집에서 간섭 없이 편히 즐길 수 있는 마음방역의 수단으로 치유 음악 콘텐츠가 주목</a:t>
            </a:r>
            <a:r>
              <a:rPr lang="en-US" altLang="ko-KR" dirty="0"/>
              <a:t> </a:t>
            </a:r>
            <a:r>
              <a:rPr lang="ko-KR" altLang="en-US" dirty="0"/>
              <a:t>타인과의 소통을 원활하게 하되 접촉을 최소화하는 </a:t>
            </a:r>
            <a:r>
              <a:rPr lang="ko-KR" altLang="en-US" dirty="0" err="1"/>
              <a:t>비대면</a:t>
            </a:r>
            <a:r>
              <a:rPr lang="ko-KR" altLang="en-US" dirty="0"/>
              <a:t> 공예</a:t>
            </a:r>
            <a:r>
              <a:rPr lang="en-US" altLang="ko-KR" dirty="0"/>
              <a:t>, </a:t>
            </a:r>
            <a:r>
              <a:rPr lang="ko-KR" altLang="en-US" dirty="0"/>
              <a:t>취미 클래스 등도 </a:t>
            </a:r>
            <a:r>
              <a:rPr lang="en-US" altLang="ko-KR" dirty="0"/>
              <a:t>,</a:t>
            </a:r>
            <a:r>
              <a:rPr lang="ko-KR" altLang="en-US" dirty="0"/>
              <a:t>적극적으로 자신의 심신 건강과 회복탄력성을 위해 문화예술참여활동 관심을 기울이는 인구도 다시 늘고 있는 상황</a:t>
            </a: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409700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회복 탄력성을 위한 예술 치유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6-1. </a:t>
            </a:r>
            <a:r>
              <a:rPr lang="ko-KR" altLang="en-US" sz="4000" dirty="0" err="1"/>
              <a:t>리질리아트</a:t>
            </a:r>
            <a:r>
              <a:rPr lang="ko-KR" altLang="en-US" sz="4000" dirty="0"/>
              <a:t> 무브먼트</a:t>
            </a:r>
            <a:r>
              <a:rPr lang="en-US" altLang="ko-KR" sz="4000" dirty="0"/>
              <a:t>, </a:t>
            </a:r>
            <a:r>
              <a:rPr lang="en-US" altLang="ko-KR" sz="4000" dirty="0" err="1"/>
              <a:t>ResiliArt</a:t>
            </a:r>
            <a:r>
              <a:rPr lang="en-US" altLang="ko-KR" sz="4000" dirty="0"/>
              <a:t> movement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6.</a:t>
            </a:r>
            <a:r>
              <a:rPr lang="ko-KR" altLang="en-US" sz="2400" dirty="0" err="1"/>
              <a:t>치유로서의</a:t>
            </a:r>
            <a:r>
              <a:rPr lang="ko-KR" altLang="en-US" sz="2400" dirty="0"/>
              <a:t> 예술가치 재발견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2CD2C5-4363-4F39-8D07-7EDEE7398DA8}"/>
              </a:ext>
            </a:extLst>
          </p:cNvPr>
          <p:cNvSpPr txBox="1"/>
          <p:nvPr/>
        </p:nvSpPr>
        <p:spPr>
          <a:xfrm>
            <a:off x="1345601" y="4357296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ACC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창작공간포럼</a:t>
            </a: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423" y="4541962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ResiliArt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386" name="Picture 2" descr="2020 ACC 창작공간네트워크 포럼 제 2부 - YouTube">
            <a:extLst>
              <a:ext uri="{FF2B5EF4-FFF2-40B4-BE49-F238E27FC236}">
                <a16:creationId xmlns:a16="http://schemas.microsoft.com/office/drawing/2014/main" id="{BFA2F962-8EAA-4B33-9D85-C0E4E0CF5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019300"/>
            <a:ext cx="3825468" cy="214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코로나 우울 치유, 서울문화재단 '예술로 힐링' 공모 | Save Internet 뉴데일리">
            <a:extLst>
              <a:ext uri="{FF2B5EF4-FFF2-40B4-BE49-F238E27FC236}">
                <a16:creationId xmlns:a16="http://schemas.microsoft.com/office/drawing/2014/main" id="{341A598C-AAC4-4E3C-AAF9-A7C7CA789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867737"/>
            <a:ext cx="3062375" cy="229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DFC7DF-FFF0-4F49-838A-A0DF22FA7A8A}"/>
              </a:ext>
            </a:extLst>
          </p:cNvPr>
          <p:cNvSpPr txBox="1"/>
          <p:nvPr/>
        </p:nvSpPr>
        <p:spPr>
          <a:xfrm>
            <a:off x="6623953" y="4357296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예술로 힐링</a:t>
            </a:r>
          </a:p>
        </p:txBody>
      </p:sp>
      <p:pic>
        <p:nvPicPr>
          <p:cNvPr id="16390" name="Picture 6" descr="의료진·방역관계자에 문화예술 치유 프로그램 지원 - 코로나19 대응현황 중앙재난안전대책본부 정례브리핑 4/25(토) - YouTube">
            <a:extLst>
              <a:ext uri="{FF2B5EF4-FFF2-40B4-BE49-F238E27FC236}">
                <a16:creationId xmlns:a16="http://schemas.microsoft.com/office/drawing/2014/main" id="{869E9380-B266-4BF6-984B-42ECEE9A1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37" y="6886886"/>
            <a:ext cx="3670106" cy="205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머리가 맑아지는 숲 속 치유음악 🌲하루10분 만병을 치료 해주는 힐링 명상 기치료 음악 및 영상🌲아침명상음악 - 아침음악 - 힐링음악  - 명상음악 - 스트레스해소음 음악 - YouTube">
            <a:extLst>
              <a:ext uri="{FF2B5EF4-FFF2-40B4-BE49-F238E27FC236}">
                <a16:creationId xmlns:a16="http://schemas.microsoft.com/office/drawing/2014/main" id="{6045224B-E385-405B-9B0A-B518FD345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433" y="7030241"/>
            <a:ext cx="3414113" cy="191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630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99115" y="2279804"/>
            <a:ext cx="6506099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2019</a:t>
            </a:r>
            <a:r>
              <a:rPr lang="ko-KR" altLang="en-US" dirty="0"/>
              <a:t>년 국가인권위원회가 발간한 </a:t>
            </a:r>
            <a:r>
              <a:rPr lang="en-US" altLang="ko-KR" dirty="0"/>
              <a:t>｢ </a:t>
            </a:r>
            <a:r>
              <a:rPr lang="ko-KR" altLang="en-US" dirty="0"/>
              <a:t>혐오표현 리포트</a:t>
            </a:r>
            <a:r>
              <a:rPr lang="en-US" altLang="ko-KR" dirty="0"/>
              <a:t>｣</a:t>
            </a:r>
            <a:r>
              <a:rPr lang="ko-KR" altLang="en-US" dirty="0"/>
              <a:t>에 따르면 혐오표현은 특정 집단의 속성을 이유로 대상자를 열등하다 거나 불결한</a:t>
            </a:r>
            <a:r>
              <a:rPr lang="en-US" altLang="ko-KR" dirty="0"/>
              <a:t>, </a:t>
            </a:r>
            <a:r>
              <a:rPr lang="ko-KR" altLang="en-US" dirty="0"/>
              <a:t>또는 위험한 존재로 규정하고 차별함으로써 일상생활에서 이들을 배제하려는 의도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2017</a:t>
            </a:r>
            <a:r>
              <a:rPr lang="ko-KR" altLang="en-US" dirty="0"/>
              <a:t>년 개봉했던 영화 ‘청년 </a:t>
            </a:r>
            <a:r>
              <a:rPr lang="ko-KR" altLang="en-US" dirty="0" err="1"/>
              <a:t>경찰’은</a:t>
            </a:r>
            <a:r>
              <a:rPr lang="ko-KR" altLang="en-US" dirty="0"/>
              <a:t> 서울 대림동의 조선족 범죄 조직을 다룬 코미디</a:t>
            </a:r>
            <a:r>
              <a:rPr lang="en-US" altLang="ko-KR" dirty="0"/>
              <a:t>,</a:t>
            </a:r>
            <a:r>
              <a:rPr lang="ko-KR" altLang="en-US" dirty="0"/>
              <a:t>영화 속 조선족 혐오에 대한 중국 동포 김모씨 외 </a:t>
            </a:r>
            <a:r>
              <a:rPr lang="en-US" altLang="ko-KR" dirty="0"/>
              <a:t>61</a:t>
            </a:r>
            <a:r>
              <a:rPr lang="ko-KR" altLang="en-US" dirty="0"/>
              <a:t>명이 영화 제작사 </a:t>
            </a:r>
            <a:r>
              <a:rPr lang="ko-KR" altLang="en-US" dirty="0" err="1"/>
              <a:t>무비락을</a:t>
            </a:r>
            <a:r>
              <a:rPr lang="ko-KR" altLang="en-US" dirty="0"/>
              <a:t> 상대로 낸 손해배상 청구 ‘화해권고’ 결정이 나와 주목</a:t>
            </a:r>
            <a:r>
              <a:rPr lang="en-US" altLang="ko-KR" dirty="0"/>
              <a:t>, </a:t>
            </a:r>
            <a:r>
              <a:rPr lang="ko-KR" altLang="en-US" dirty="0"/>
              <a:t>이런</a:t>
            </a:r>
            <a:r>
              <a:rPr lang="en-US" altLang="ko-KR" dirty="0"/>
              <a:t> </a:t>
            </a:r>
            <a:r>
              <a:rPr lang="ko-KR" altLang="en-US" dirty="0"/>
              <a:t>행위를 막기 위해 제작 시 자체 모니터링 등 제작 전반의 변화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웹툰 </a:t>
            </a:r>
            <a:r>
              <a:rPr lang="ko-KR" altLang="en-US" dirty="0" err="1"/>
              <a:t>헬퍼</a:t>
            </a:r>
            <a:r>
              <a:rPr lang="en-US" altLang="ko-KR" dirty="0"/>
              <a:t>2: </a:t>
            </a:r>
            <a:r>
              <a:rPr lang="ko-KR" altLang="en-US" dirty="0" err="1"/>
              <a:t>킬베로스에는</a:t>
            </a:r>
            <a:r>
              <a:rPr lang="ko-KR" altLang="en-US" dirty="0"/>
              <a:t> 유명 연예인을 조롱하는 캐릭터도 여럿 등장</a:t>
            </a:r>
            <a:r>
              <a:rPr lang="en-US" altLang="ko-KR" dirty="0"/>
              <a:t> </a:t>
            </a:r>
            <a:r>
              <a:rPr lang="ko-KR" altLang="en-US" dirty="0"/>
              <a:t> 작가와 네이버 웹툰은 사과했지만</a:t>
            </a:r>
            <a:r>
              <a:rPr lang="en-US" altLang="ko-KR" dirty="0"/>
              <a:t>, </a:t>
            </a:r>
            <a:r>
              <a:rPr lang="ko-KR" altLang="en-US" dirty="0"/>
              <a:t>논란이 반복</a:t>
            </a:r>
            <a:r>
              <a:rPr lang="en-US" altLang="ko-KR" dirty="0"/>
              <a:t>,</a:t>
            </a:r>
            <a:r>
              <a:rPr lang="ko-KR" altLang="en-US" dirty="0"/>
              <a:t> 여성을 포함한 사회 약자를 대 상으로 한 혐오 표현에 대한 기준은 논의되고 있지 않는 실정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이런 논쟁이 표현의 자유를 저해할 수 있다고 우려</a:t>
            </a:r>
            <a:r>
              <a:rPr lang="en-US" altLang="ko-KR" dirty="0"/>
              <a:t>, </a:t>
            </a:r>
            <a:r>
              <a:rPr lang="ko-KR" altLang="en-US" dirty="0"/>
              <a:t>혐오를 대상화 한 </a:t>
            </a:r>
            <a:r>
              <a:rPr lang="ko-KR" altLang="en-US" dirty="0" err="1"/>
              <a:t>문화콘텐츠에</a:t>
            </a:r>
            <a:r>
              <a:rPr lang="ko-KR" altLang="en-US" dirty="0"/>
              <a:t> 대한 사회적 파장이나 영향 역시 무시할 수 없다는 의견도 팽배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여성</a:t>
            </a:r>
            <a:r>
              <a:rPr lang="en-US" altLang="ko-KR" dirty="0"/>
              <a:t>, </a:t>
            </a:r>
            <a:r>
              <a:rPr lang="ko-KR" altLang="en-US" dirty="0"/>
              <a:t>이민자</a:t>
            </a:r>
            <a:r>
              <a:rPr lang="en-US" altLang="ko-KR" dirty="0"/>
              <a:t>, </a:t>
            </a:r>
            <a:r>
              <a:rPr lang="ko-KR" altLang="en-US" dirty="0"/>
              <a:t>노인</a:t>
            </a:r>
            <a:r>
              <a:rPr lang="en-US" altLang="ko-KR" dirty="0"/>
              <a:t>, </a:t>
            </a:r>
            <a:r>
              <a:rPr lang="ko-KR" altLang="en-US" dirty="0"/>
              <a:t>장애인</a:t>
            </a:r>
            <a:r>
              <a:rPr lang="en-US" altLang="ko-KR" dirty="0"/>
              <a:t>, </a:t>
            </a:r>
            <a:r>
              <a:rPr lang="ko-KR" altLang="en-US" dirty="0"/>
              <a:t>성 소수자</a:t>
            </a:r>
            <a:r>
              <a:rPr lang="en-US" altLang="ko-KR" dirty="0"/>
              <a:t>, </a:t>
            </a:r>
            <a:r>
              <a:rPr lang="ko-KR" altLang="en-US" dirty="0"/>
              <a:t>아동 등 사회 약자에 대한 혐오 표현은 타인의 인권을 유린하는 행위로 표현의 자유로 볼 수 없다는 관점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현재 한국 사회에 범람하는 혐오를 직접적으로 표현하고 조장하는 </a:t>
            </a:r>
            <a:r>
              <a:rPr lang="ko-KR" altLang="en-US" dirty="0" err="1"/>
              <a:t>문화콘텐츠의</a:t>
            </a:r>
            <a:r>
              <a:rPr lang="ko-KR" altLang="en-US" dirty="0"/>
              <a:t> 지속적인 생산과 확산이 무엇을 뜻하는지는 진지하게 고민해 볼 필요가 있을 것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409700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혐오 표현에 대한 비판 시작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6-2. </a:t>
            </a:r>
            <a:r>
              <a:rPr lang="ko-KR" altLang="en-US" sz="4000" dirty="0"/>
              <a:t>예술 속에 스며드는 혐오표현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6.</a:t>
            </a:r>
            <a:r>
              <a:rPr lang="ko-KR" altLang="en-US" sz="2400" dirty="0" err="1"/>
              <a:t>치유로서의</a:t>
            </a:r>
            <a:r>
              <a:rPr lang="ko-KR" altLang="en-US" sz="2400" dirty="0"/>
              <a:t> 예술가치 재발견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2CD2C5-4363-4F39-8D07-7EDEE7398DA8}"/>
              </a:ext>
            </a:extLst>
          </p:cNvPr>
          <p:cNvSpPr txBox="1"/>
          <p:nvPr/>
        </p:nvSpPr>
        <p:spPr>
          <a:xfrm>
            <a:off x="1130116" y="5399034"/>
            <a:ext cx="3067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국가인권위원회 혐오표현 리포트</a:t>
            </a: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423" y="4541962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Disgust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DFC7DF-FFF0-4F49-838A-A0DF22FA7A8A}"/>
              </a:ext>
            </a:extLst>
          </p:cNvPr>
          <p:cNvSpPr txBox="1"/>
          <p:nvPr/>
        </p:nvSpPr>
        <p:spPr>
          <a:xfrm>
            <a:off x="6623953" y="4357296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청년경찰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법적책임 뉴스</a:t>
            </a:r>
          </a:p>
        </p:txBody>
      </p:sp>
      <p:pic>
        <p:nvPicPr>
          <p:cNvPr id="17410" name="Picture 2" descr="국가인권위원회] 혐오표현 리포트 : 자료실 | 한국다양성연구소">
            <a:extLst>
              <a:ext uri="{FF2B5EF4-FFF2-40B4-BE49-F238E27FC236}">
                <a16:creationId xmlns:a16="http://schemas.microsoft.com/office/drawing/2014/main" id="{3BAB6360-F902-451F-AA07-8641730DB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17" y="1699271"/>
            <a:ext cx="2558221" cy="363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박서준·강하늘 주연 영화 '청년 경찰', 조선족 혐오로 법정 판결 받았다 - 인사이트">
            <a:extLst>
              <a:ext uri="{FF2B5EF4-FFF2-40B4-BE49-F238E27FC236}">
                <a16:creationId xmlns:a16="http://schemas.microsoft.com/office/drawing/2014/main" id="{37744FAE-B65F-43B0-B3BE-FC04BCD26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1864663"/>
            <a:ext cx="3911564" cy="219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네이버 웹툰 '헬퍼2' 장면. 해당 장면에 등장한 '이지금' 캐릭터가 가수 아이유를 연상시킨다는 의혹을 받고 있다. 네이버 웹툰 캡처">
            <a:extLst>
              <a:ext uri="{FF2B5EF4-FFF2-40B4-BE49-F238E27FC236}">
                <a16:creationId xmlns:a16="http://schemas.microsoft.com/office/drawing/2014/main" id="{36EB397D-51BF-4D9E-B7A1-8B22CDBA1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6994770"/>
            <a:ext cx="4088013" cy="245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58766A-E811-457E-9D1E-4549D7623859}"/>
              </a:ext>
            </a:extLst>
          </p:cNvPr>
          <p:cNvSpPr txBox="1"/>
          <p:nvPr/>
        </p:nvSpPr>
        <p:spPr>
          <a:xfrm>
            <a:off x="1500695" y="9618478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헬퍼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416" name="Picture 8" descr="해외복지이야기] 영국의 표현의 자유, 그리고 혐오발언? : 네이버 블로그">
            <a:extLst>
              <a:ext uri="{FF2B5EF4-FFF2-40B4-BE49-F238E27FC236}">
                <a16:creationId xmlns:a16="http://schemas.microsoft.com/office/drawing/2014/main" id="{A425060C-E53B-4B2C-B935-9D6016A44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746" y="7011294"/>
            <a:ext cx="3598318" cy="219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709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99115" y="2279804"/>
            <a:ext cx="650609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문화예술의 치유</a:t>
            </a:r>
            <a:r>
              <a:rPr lang="en-US" altLang="ko-KR" dirty="0"/>
              <a:t>, </a:t>
            </a:r>
            <a:r>
              <a:rPr lang="ko-KR" altLang="en-US" dirty="0"/>
              <a:t>공감</a:t>
            </a:r>
            <a:r>
              <a:rPr lang="en-US" altLang="ko-KR" dirty="0"/>
              <a:t>, </a:t>
            </a:r>
            <a:r>
              <a:rPr lang="ko-KR" altLang="en-US" dirty="0"/>
              <a:t>위로의 역할에 대한 관심은 더욱 커질 것이며</a:t>
            </a:r>
            <a:r>
              <a:rPr lang="en-US" altLang="ko-KR" dirty="0"/>
              <a:t>, </a:t>
            </a:r>
            <a:r>
              <a:rPr lang="ko-KR" altLang="en-US" dirty="0"/>
              <a:t>문화예술의 사회적 역할에 대한 요구가 증가할 것으로 전망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‘찾아가는 예술처방전’ 과 </a:t>
            </a:r>
            <a:r>
              <a:rPr lang="en-US" altLang="ko-KR" dirty="0"/>
              <a:t>‘</a:t>
            </a:r>
            <a:r>
              <a:rPr lang="ko-KR" altLang="en-US" dirty="0"/>
              <a:t>예술백신 상자</a:t>
            </a:r>
            <a:r>
              <a:rPr lang="en-US" altLang="ko-KR" dirty="0"/>
              <a:t>’ </a:t>
            </a:r>
            <a:r>
              <a:rPr lang="ko-KR" altLang="en-US" dirty="0"/>
              <a:t>프로그램은  예술가들과 예술치료사들이 의료진과 내담자들에게 예술치유를 통해 회복탄력성을 되찾고자 도와주는 프로그램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Americans for the Arts</a:t>
            </a:r>
            <a:r>
              <a:rPr lang="ko-KR" altLang="en-US" dirty="0"/>
              <a:t>‘예술을 지원해야 하는 </a:t>
            </a:r>
            <a:r>
              <a:rPr lang="en-US" altLang="ko-KR" dirty="0"/>
              <a:t>10</a:t>
            </a:r>
            <a:r>
              <a:rPr lang="ko-KR" altLang="en-US" dirty="0"/>
              <a:t>가지 이유</a:t>
            </a:r>
            <a:r>
              <a:rPr lang="en-US" altLang="ko-KR" dirty="0"/>
              <a:t>(10 Reasons to support the arts)’</a:t>
            </a:r>
            <a:r>
              <a:rPr lang="ko-KR" altLang="en-US" dirty="0"/>
              <a:t>와 함께  ‘예술의 사회적 영향 </a:t>
            </a:r>
            <a:r>
              <a:rPr lang="ko-KR" altLang="en-US" dirty="0" err="1"/>
              <a:t>탐구표</a:t>
            </a:r>
            <a:r>
              <a:rPr lang="en-US" altLang="ko-KR" dirty="0"/>
              <a:t>(</a:t>
            </a:r>
            <a:r>
              <a:rPr lang="en-US" altLang="ko-KR" dirty="0" err="1"/>
              <a:t>Arts+Social</a:t>
            </a:r>
            <a:r>
              <a:rPr lang="en-US" altLang="ko-KR" dirty="0"/>
              <a:t> Impacts Explorer)’</a:t>
            </a:r>
            <a:r>
              <a:rPr lang="ko-KR" altLang="en-US" dirty="0"/>
              <a:t>를 개발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예술의 치유적 기능 외에도 혁신</a:t>
            </a:r>
            <a:r>
              <a:rPr lang="en-US" altLang="ko-KR" dirty="0"/>
              <a:t>, </a:t>
            </a:r>
            <a:r>
              <a:rPr lang="ko-KR" altLang="en-US" dirty="0"/>
              <a:t>농 업과 음식</a:t>
            </a:r>
            <a:r>
              <a:rPr lang="en-US" altLang="ko-KR" dirty="0"/>
              <a:t>, </a:t>
            </a:r>
            <a:r>
              <a:rPr lang="ko-KR" altLang="en-US" dirty="0"/>
              <a:t>환경과 지속가능성</a:t>
            </a:r>
            <a:r>
              <a:rPr lang="en-US" altLang="ko-KR" dirty="0"/>
              <a:t>, </a:t>
            </a:r>
            <a:r>
              <a:rPr lang="ko-KR" altLang="en-US" dirty="0"/>
              <a:t>노화</a:t>
            </a:r>
            <a:r>
              <a:rPr lang="en-US" altLang="ko-KR" dirty="0"/>
              <a:t>, </a:t>
            </a:r>
            <a:r>
              <a:rPr lang="ko-KR" altLang="en-US" dirty="0"/>
              <a:t>형벌과 교화 등 </a:t>
            </a:r>
            <a:r>
              <a:rPr lang="en-US" altLang="ko-KR" dirty="0"/>
              <a:t>26</a:t>
            </a:r>
            <a:r>
              <a:rPr lang="ko-KR" altLang="en-US" dirty="0"/>
              <a:t>가지 역역에서 예술의 사회적 가치와 역할을 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중요한 점은 </a:t>
            </a:r>
            <a:r>
              <a:rPr lang="en-US" altLang="ko-KR" dirty="0"/>
              <a:t>AFA</a:t>
            </a:r>
            <a:r>
              <a:rPr lang="ko-KR" altLang="en-US" dirty="0"/>
              <a:t>는 정부기관이 아닌 민간단체로서 현장 에서 자발적으로 내부의 성원들의 끊임없는 활동과 탐구를 통해 이러한 가치들을 과학 적 근거와 함께 제시하고 있다는 점</a:t>
            </a: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409700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문화예술의 사회적 역할 요구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6-3. </a:t>
            </a:r>
            <a:r>
              <a:rPr lang="ko-KR" altLang="en-US" sz="4000" dirty="0"/>
              <a:t>문화예술의 사회적 가치 및 역할의 증대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6.</a:t>
            </a:r>
            <a:r>
              <a:rPr lang="ko-KR" altLang="en-US" sz="2400" dirty="0" err="1"/>
              <a:t>치유로서의</a:t>
            </a:r>
            <a:r>
              <a:rPr lang="ko-KR" altLang="en-US" sz="2400" dirty="0"/>
              <a:t> 예술가치 재발견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58766A-E811-457E-9D1E-4549D7623859}"/>
              </a:ext>
            </a:extLst>
          </p:cNvPr>
          <p:cNvSpPr txBox="1"/>
          <p:nvPr/>
        </p:nvSpPr>
        <p:spPr>
          <a:xfrm>
            <a:off x="1739805" y="8681511"/>
            <a:ext cx="7186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https://ww2.americansforthearts.org/explorer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434" name="Picture 2" descr="Americans For The Arts Debuts Improved Arts + Social Impact Explorer |  Americans for the Arts">
            <a:extLst>
              <a:ext uri="{FF2B5EF4-FFF2-40B4-BE49-F238E27FC236}">
                <a16:creationId xmlns:a16="http://schemas.microsoft.com/office/drawing/2014/main" id="{D1370F4C-D7A7-4721-8AC8-D725C252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824935"/>
            <a:ext cx="6934200" cy="665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사진 설명이 없습니다.">
            <a:extLst>
              <a:ext uri="{FF2B5EF4-FFF2-40B4-BE49-F238E27FC236}">
                <a16:creationId xmlns:a16="http://schemas.microsoft.com/office/drawing/2014/main" id="{159F3C81-FA27-43CC-8261-8A96528ED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200" y="7538085"/>
            <a:ext cx="6172200" cy="232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424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99115" y="2279804"/>
            <a:ext cx="6506099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SNS </a:t>
            </a:r>
            <a:r>
              <a:rPr lang="ko-KR" altLang="en-US" dirty="0"/>
              <a:t>상에서 만나는 사람들로 대부분 온라인상에서만 친구가 되어 소통하고 쉽게 관계가 끊어지는</a:t>
            </a:r>
            <a:r>
              <a:rPr lang="en-US" altLang="ko-KR" dirty="0"/>
              <a:t> </a:t>
            </a:r>
            <a:r>
              <a:rPr lang="ko-KR" altLang="en-US" dirty="0"/>
              <a:t>인간관계를 최근에는 ‘</a:t>
            </a:r>
            <a:r>
              <a:rPr lang="ko-KR" altLang="en-US" dirty="0" err="1"/>
              <a:t>후렌드</a:t>
            </a:r>
            <a:r>
              <a:rPr lang="en-US" altLang="ko-KR" dirty="0"/>
              <a:t>(Who-</a:t>
            </a:r>
            <a:r>
              <a:rPr lang="en-US" altLang="ko-KR" dirty="0" err="1"/>
              <a:t>riend</a:t>
            </a:r>
            <a:r>
              <a:rPr lang="en-US" altLang="ko-KR" dirty="0"/>
              <a:t>)’</a:t>
            </a:r>
            <a:r>
              <a:rPr lang="ko-KR" altLang="en-US" dirty="0"/>
              <a:t>라고 명명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후렌드는</a:t>
            </a:r>
            <a:r>
              <a:rPr lang="ko-KR" altLang="en-US" dirty="0"/>
              <a:t> ‘</a:t>
            </a:r>
            <a:r>
              <a:rPr lang="en-US" altLang="ko-KR" dirty="0"/>
              <a:t>who(</a:t>
            </a:r>
            <a:r>
              <a:rPr lang="ko-KR" altLang="en-US" dirty="0"/>
              <a:t>누구</a:t>
            </a:r>
            <a:r>
              <a:rPr lang="en-US" altLang="ko-KR" dirty="0"/>
              <a:t>)’</a:t>
            </a:r>
            <a:r>
              <a:rPr lang="ko-KR" altLang="en-US" dirty="0"/>
              <a:t>와 ‘</a:t>
            </a:r>
            <a:r>
              <a:rPr lang="en-US" altLang="ko-KR" dirty="0"/>
              <a:t>friend(</a:t>
            </a:r>
            <a:r>
              <a:rPr lang="ko-KR" altLang="en-US" dirty="0"/>
              <a:t>친구</a:t>
            </a:r>
            <a:r>
              <a:rPr lang="en-US" altLang="ko-KR" dirty="0"/>
              <a:t>)’ </a:t>
            </a:r>
            <a:r>
              <a:rPr lang="ko-KR" altLang="en-US" dirty="0"/>
              <a:t>의 합성어로 ‘</a:t>
            </a:r>
            <a:r>
              <a:rPr lang="ko-KR" altLang="en-US" dirty="0" err="1"/>
              <a:t>누구와도</a:t>
            </a:r>
            <a:r>
              <a:rPr lang="ko-KR" altLang="en-US" dirty="0"/>
              <a:t> 친구가 될 수 있다’라는 뜻</a:t>
            </a:r>
            <a:r>
              <a:rPr lang="en-US" altLang="ko-KR" dirty="0"/>
              <a:t>, </a:t>
            </a:r>
            <a:r>
              <a:rPr lang="ko-KR" altLang="en-US" dirty="0"/>
              <a:t>즉 공통의 주제와 관심사가 </a:t>
            </a:r>
            <a:r>
              <a:rPr lang="ko-KR" altLang="en-US" dirty="0" err="1"/>
              <a:t>있으</a:t>
            </a:r>
            <a:r>
              <a:rPr lang="ko-KR" altLang="en-US" dirty="0"/>
              <a:t> 면 온라인상에서 누구나 친구가 될 수 있으며</a:t>
            </a:r>
            <a:r>
              <a:rPr lang="en-US" altLang="ko-KR" dirty="0"/>
              <a:t>, </a:t>
            </a:r>
            <a:r>
              <a:rPr lang="ko-KR" altLang="en-US" dirty="0"/>
              <a:t>만약 이에 벗어나게 되면 ‘</a:t>
            </a:r>
            <a:r>
              <a:rPr lang="ko-KR" altLang="en-US" dirty="0" err="1"/>
              <a:t>후렌드’의</a:t>
            </a:r>
            <a:r>
              <a:rPr lang="ko-KR" altLang="en-US" dirty="0"/>
              <a:t> 범주 에서도 쉽게 벗어남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‘</a:t>
            </a:r>
            <a:r>
              <a:rPr lang="ko-KR" altLang="en-US" dirty="0" err="1"/>
              <a:t>언팔’이라는</a:t>
            </a:r>
            <a:r>
              <a:rPr lang="ko-KR" altLang="en-US" dirty="0"/>
              <a:t> 기능 하나로 모든 인간관계가 쉽게 끊어짐</a:t>
            </a:r>
            <a:r>
              <a:rPr lang="en-US" altLang="ko-KR" dirty="0"/>
              <a:t> ‘</a:t>
            </a:r>
            <a:r>
              <a:rPr lang="ko-KR" altLang="en-US" dirty="0"/>
              <a:t>질척대지 않는 선’이라는 적정 거리가 </a:t>
            </a:r>
            <a:r>
              <a:rPr lang="ko-KR" altLang="en-US" dirty="0" err="1"/>
              <a:t>후렌드</a:t>
            </a:r>
            <a:r>
              <a:rPr lang="ko-KR" altLang="en-US" dirty="0"/>
              <a:t> 사이에서는 중요한 미덕이며</a:t>
            </a:r>
            <a:r>
              <a:rPr lang="en-US" altLang="ko-KR" dirty="0"/>
              <a:t>, </a:t>
            </a:r>
            <a:r>
              <a:rPr lang="ko-KR" altLang="en-US" dirty="0"/>
              <a:t>동시다발적 으로 여러 명과 다양한 연결고리를 유지하는 것 또한 주요한 특징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코리빙</a:t>
            </a:r>
            <a:r>
              <a:rPr lang="ko-KR" altLang="en-US" dirty="0"/>
              <a:t> 하우스는 개인 공간은 철저히 분리하지만 생활</a:t>
            </a:r>
            <a:r>
              <a:rPr lang="en-US" altLang="ko-KR" dirty="0"/>
              <a:t>, </a:t>
            </a:r>
            <a:r>
              <a:rPr lang="ko-KR" altLang="en-US" dirty="0"/>
              <a:t>문화공간은 입주민 전체와 공유하는 주거 형태</a:t>
            </a:r>
            <a:r>
              <a:rPr lang="en-US" altLang="ko-KR" dirty="0"/>
              <a:t> ,</a:t>
            </a:r>
            <a:r>
              <a:rPr lang="ko-KR" altLang="en-US" dirty="0"/>
              <a:t>나만의 공간이 철저하게 분리되어 있지만 함께 쓰는 공용 공간 타인과 공간 일부를 공유하는 것을 선호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당근마켓은 ‘</a:t>
            </a:r>
            <a:r>
              <a:rPr lang="ko-KR" altLang="en-US" dirty="0" err="1"/>
              <a:t>동네’와</a:t>
            </a:r>
            <a:r>
              <a:rPr lang="ko-KR" altLang="en-US" dirty="0"/>
              <a:t> ‘공통의 </a:t>
            </a:r>
            <a:r>
              <a:rPr lang="ko-KR" altLang="en-US" dirty="0" err="1"/>
              <a:t>취향’이라는</a:t>
            </a:r>
            <a:r>
              <a:rPr lang="ko-KR" altLang="en-US" dirty="0"/>
              <a:t> 연결점이 있지만</a:t>
            </a:r>
            <a:r>
              <a:rPr lang="en-US" altLang="ko-KR" dirty="0"/>
              <a:t>, </a:t>
            </a:r>
            <a:r>
              <a:rPr lang="ko-KR" altLang="en-US" dirty="0"/>
              <a:t>만나는 시간도 부담스럽지 않게 짧으며 대면을 통해 만남을 가질 수 있다는 장점</a:t>
            </a:r>
            <a:r>
              <a:rPr lang="en-US" altLang="ko-KR" dirty="0"/>
              <a:t>, </a:t>
            </a:r>
            <a:r>
              <a:rPr lang="ko-KR" altLang="en-US" dirty="0"/>
              <a:t>일면식도 없는 동네주민이지만 적당한 거리를 유지하며 사람과 사람 간의 연결됨을 느낄 수 있고</a:t>
            </a:r>
            <a:r>
              <a:rPr lang="en-US" altLang="ko-KR" dirty="0"/>
              <a:t>, </a:t>
            </a:r>
            <a:r>
              <a:rPr lang="ko-KR" altLang="en-US" dirty="0"/>
              <a:t>인간관계 유지에 대 한 부담감 없이 편안한 소통이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‘</a:t>
            </a:r>
            <a:r>
              <a:rPr lang="ko-KR" altLang="en-US" dirty="0" err="1"/>
              <a:t>부계정</a:t>
            </a:r>
            <a:r>
              <a:rPr lang="en-US" altLang="ko-KR" dirty="0"/>
              <a:t>’</a:t>
            </a:r>
            <a:r>
              <a:rPr lang="ko-KR" altLang="en-US" dirty="0"/>
              <a:t>에는 신상정보 없이 철저히 자신의 취향</a:t>
            </a:r>
            <a:r>
              <a:rPr lang="en-US" altLang="ko-KR" dirty="0"/>
              <a:t>, </a:t>
            </a:r>
            <a:r>
              <a:rPr lang="ko-KR" altLang="en-US" dirty="0"/>
              <a:t>생각</a:t>
            </a:r>
            <a:r>
              <a:rPr lang="en-US" altLang="ko-KR" dirty="0"/>
              <a:t>, </a:t>
            </a:r>
            <a:r>
              <a:rPr lang="ko-KR" altLang="en-US" dirty="0"/>
              <a:t>의견만이 드러나기 때문에 나를 훨씬 더 자유롭게 표현할 수 있고 생각이 같은 이들과 소통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409700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선택적 연결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후렌드의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사회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7-1. </a:t>
            </a:r>
            <a:r>
              <a:rPr lang="ko-KR" altLang="en-US" sz="4000" dirty="0"/>
              <a:t>확장된 개인주의와 새로운 </a:t>
            </a:r>
            <a:r>
              <a:rPr lang="ko-KR" altLang="en-US" sz="4000" dirty="0" err="1"/>
              <a:t>관계맺기</a:t>
            </a:r>
            <a:r>
              <a:rPr lang="en-US" altLang="ko-KR" sz="4000" dirty="0"/>
              <a:t>, ‘</a:t>
            </a:r>
            <a:r>
              <a:rPr lang="ko-KR" altLang="en-US" sz="4000" dirty="0"/>
              <a:t>느슨한 연대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7.</a:t>
            </a:r>
            <a:r>
              <a:rPr lang="ko-KR" altLang="en-US" sz="2400" dirty="0"/>
              <a:t>문화예술분야의 느슨한 연대 확대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58766A-E811-457E-9D1E-4549D7623859}"/>
              </a:ext>
            </a:extLst>
          </p:cNvPr>
          <p:cNvSpPr txBox="1"/>
          <p:nvPr/>
        </p:nvSpPr>
        <p:spPr>
          <a:xfrm>
            <a:off x="6934200" y="7048500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코리빙하우스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460" name="Picture 4" descr="밀레니엄-Z세대 트렌드 키워드 5가지 📙 - HelloDigital ㅣ 블로그">
            <a:extLst>
              <a:ext uri="{FF2B5EF4-FFF2-40B4-BE49-F238E27FC236}">
                <a16:creationId xmlns:a16="http://schemas.microsoft.com/office/drawing/2014/main" id="{56ED4D3B-A85F-4E5A-9795-42E41931E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431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주거비는 비싸고 혼자 사니 외롭고…코 리빙(co-living) 바람 분다 | 중앙일보">
            <a:extLst>
              <a:ext uri="{FF2B5EF4-FFF2-40B4-BE49-F238E27FC236}">
                <a16:creationId xmlns:a16="http://schemas.microsoft.com/office/drawing/2014/main" id="{C5F3C2BD-11C6-4929-A49C-AF2510A02E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1" t="-1" r="19659" b="-730"/>
          <a:stretch/>
        </p:blipFill>
        <p:spPr bwMode="auto">
          <a:xfrm>
            <a:off x="6823131" y="1711649"/>
            <a:ext cx="32004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당근마켓 - Google Play 앱">
            <a:extLst>
              <a:ext uri="{FF2B5EF4-FFF2-40B4-BE49-F238E27FC236}">
                <a16:creationId xmlns:a16="http://schemas.microsoft.com/office/drawing/2014/main" id="{3A2EB27D-F532-4CC0-96D6-D4509A054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547929"/>
            <a:ext cx="4738743" cy="231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862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99115" y="2279804"/>
            <a:ext cx="6506099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베이비붐 세대 는 빈곤과 고속 경제성장을 함께 경험</a:t>
            </a:r>
            <a:r>
              <a:rPr lang="en-US" altLang="ko-KR" dirty="0"/>
              <a:t>, 386</a:t>
            </a:r>
            <a:r>
              <a:rPr lang="ko-KR" altLang="en-US" dirty="0"/>
              <a:t>세대는 민주화 운동 에 앞장선 세대이면서</a:t>
            </a:r>
            <a:r>
              <a:rPr lang="en-US" altLang="ko-KR" dirty="0"/>
              <a:t>, </a:t>
            </a:r>
            <a:r>
              <a:rPr lang="ko-KR" altLang="en-US" dirty="0"/>
              <a:t>정치적 이념을 중시하고 집단주의 문화가 강한 세대</a:t>
            </a:r>
            <a:r>
              <a:rPr lang="en-US" altLang="ko-KR" dirty="0"/>
              <a:t>,X</a:t>
            </a:r>
            <a:r>
              <a:rPr lang="ko-KR" altLang="en-US" dirty="0"/>
              <a:t>세대로 부터 개인주의 문화가 시작</a:t>
            </a:r>
            <a:r>
              <a:rPr lang="en-US" altLang="ko-KR" dirty="0"/>
              <a:t>,</a:t>
            </a:r>
            <a:r>
              <a:rPr lang="ko-KR" altLang="en-US" dirty="0"/>
              <a:t>개성을 중시하였으나 비교적 조직에는 순응하는 모습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밀레니얼</a:t>
            </a:r>
            <a:r>
              <a:rPr lang="ko-KR" altLang="en-US" dirty="0"/>
              <a:t> 세대</a:t>
            </a:r>
            <a:r>
              <a:rPr lang="en-US" altLang="ko-KR" dirty="0"/>
              <a:t>(M</a:t>
            </a:r>
            <a:r>
              <a:rPr lang="ko-KR" altLang="en-US" dirty="0"/>
              <a:t>세대</a:t>
            </a:r>
            <a:r>
              <a:rPr lang="en-US" altLang="ko-KR" dirty="0"/>
              <a:t>)</a:t>
            </a:r>
            <a:r>
              <a:rPr lang="ko-KR" altLang="en-US" dirty="0"/>
              <a:t>는 저성장 시대에 태어나 취업난을 경험한 세대</a:t>
            </a:r>
            <a:r>
              <a:rPr lang="en-US" altLang="ko-KR" dirty="0"/>
              <a:t>,</a:t>
            </a:r>
            <a:r>
              <a:rPr lang="ko-KR" altLang="en-US" dirty="0"/>
              <a:t>조직 밖에서 자아를 실현하고자 하는 욕구가 있으며 소셜 미디어 등 디지털문화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en-US" altLang="ko-KR" dirty="0"/>
              <a:t>Z</a:t>
            </a:r>
            <a:r>
              <a:rPr lang="ko-KR" altLang="en-US" dirty="0"/>
              <a:t>세대는 태어날 때부터 디지털 기기를 사용한 </a:t>
            </a:r>
            <a:r>
              <a:rPr lang="ko-KR" altLang="en-US" dirty="0" err="1"/>
              <a:t>디지</a:t>
            </a:r>
            <a:r>
              <a:rPr lang="ko-KR" altLang="en-US" dirty="0"/>
              <a:t> 털 네이티브</a:t>
            </a:r>
            <a:r>
              <a:rPr lang="en-US" altLang="ko-KR" dirty="0"/>
              <a:t>(Digital Native)</a:t>
            </a:r>
            <a:r>
              <a:rPr lang="ko-KR" altLang="en-US" dirty="0"/>
              <a:t>로 유튜브</a:t>
            </a:r>
            <a:r>
              <a:rPr lang="en-US" altLang="ko-KR" dirty="0"/>
              <a:t>(</a:t>
            </a:r>
            <a:r>
              <a:rPr lang="en-US" altLang="ko-KR" dirty="0" err="1"/>
              <a:t>Youtube</a:t>
            </a:r>
            <a:r>
              <a:rPr lang="en-US" altLang="ko-KR" dirty="0"/>
              <a:t>) </a:t>
            </a:r>
            <a:r>
              <a:rPr lang="ko-KR" altLang="en-US" dirty="0"/>
              <a:t>세대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이태백</a:t>
            </a:r>
            <a:r>
              <a:rPr lang="en-US" altLang="ko-KR" dirty="0"/>
              <a:t>(20</a:t>
            </a:r>
            <a:r>
              <a:rPr lang="ko-KR" altLang="en-US" dirty="0"/>
              <a:t>대의 태반이 백수</a:t>
            </a:r>
            <a:r>
              <a:rPr lang="en-US" altLang="ko-KR" dirty="0"/>
              <a:t>), 3</a:t>
            </a:r>
            <a:r>
              <a:rPr lang="ko-KR" altLang="en-US" dirty="0"/>
              <a:t>포 세대</a:t>
            </a:r>
            <a:r>
              <a:rPr lang="en-US" altLang="ko-KR" dirty="0"/>
              <a:t>(</a:t>
            </a:r>
            <a:r>
              <a:rPr lang="ko-KR" altLang="en-US" dirty="0"/>
              <a:t>연애</a:t>
            </a:r>
            <a:r>
              <a:rPr lang="en-US" altLang="ko-KR" dirty="0"/>
              <a:t>, </a:t>
            </a:r>
            <a:r>
              <a:rPr lang="ko-KR" altLang="en-US" dirty="0"/>
              <a:t>결혼</a:t>
            </a:r>
            <a:r>
              <a:rPr lang="en-US" altLang="ko-KR" dirty="0"/>
              <a:t>, </a:t>
            </a:r>
            <a:r>
              <a:rPr lang="ko-KR" altLang="en-US" dirty="0"/>
              <a:t>출산을 포 기한 세대</a:t>
            </a:r>
            <a:r>
              <a:rPr lang="en-US" altLang="ko-KR" dirty="0"/>
              <a:t>)’, ‘5</a:t>
            </a:r>
            <a:r>
              <a:rPr lang="ko-KR" altLang="en-US" dirty="0"/>
              <a:t>포 세대</a:t>
            </a:r>
            <a:r>
              <a:rPr lang="en-US" altLang="ko-KR" dirty="0"/>
              <a:t>(</a:t>
            </a:r>
            <a:r>
              <a:rPr lang="ko-KR" altLang="en-US" dirty="0"/>
              <a:t>연애</a:t>
            </a:r>
            <a:r>
              <a:rPr lang="en-US" altLang="ko-KR" dirty="0"/>
              <a:t>, </a:t>
            </a:r>
            <a:r>
              <a:rPr lang="ko-KR" altLang="en-US" dirty="0"/>
              <a:t>결혼</a:t>
            </a:r>
            <a:r>
              <a:rPr lang="en-US" altLang="ko-KR" dirty="0"/>
              <a:t>, </a:t>
            </a:r>
            <a:r>
              <a:rPr lang="ko-KR" altLang="en-US" dirty="0"/>
              <a:t>출산</a:t>
            </a:r>
            <a:r>
              <a:rPr lang="en-US" altLang="ko-KR" dirty="0"/>
              <a:t>, </a:t>
            </a:r>
            <a:r>
              <a:rPr lang="ko-KR" altLang="en-US" dirty="0"/>
              <a:t>부동산</a:t>
            </a:r>
            <a:r>
              <a:rPr lang="en-US" altLang="ko-KR" dirty="0"/>
              <a:t>, </a:t>
            </a:r>
            <a:r>
              <a:rPr lang="ko-KR" altLang="en-US" dirty="0"/>
              <a:t>경력을 포기한 세대</a:t>
            </a:r>
            <a:r>
              <a:rPr lang="en-US" altLang="ko-KR" dirty="0"/>
              <a:t>)’, N</a:t>
            </a:r>
            <a:r>
              <a:rPr lang="ko-KR" altLang="en-US" dirty="0"/>
              <a:t>포 세대 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세대 갈등 이전에</a:t>
            </a:r>
            <a:r>
              <a:rPr lang="en-US" altLang="ko-KR" dirty="0"/>
              <a:t>, </a:t>
            </a:r>
            <a:r>
              <a:rPr lang="ko-KR" altLang="en-US" dirty="0"/>
              <a:t>우리나라 청년층이 겪어왔고 또 겪고 있는 사회경제적 어려움을 반영하는 표현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‘</a:t>
            </a:r>
            <a:r>
              <a:rPr lang="ko-KR" altLang="en-US" dirty="0" err="1"/>
              <a:t>이생망</a:t>
            </a:r>
            <a:r>
              <a:rPr lang="en-US" altLang="ko-KR" dirty="0"/>
              <a:t>(</a:t>
            </a:r>
            <a:r>
              <a:rPr lang="ko-KR" altLang="en-US" dirty="0"/>
              <a:t>이번 생은 망했 다</a:t>
            </a:r>
            <a:r>
              <a:rPr lang="en-US" altLang="ko-KR" dirty="0"/>
              <a:t>)’</a:t>
            </a:r>
            <a:r>
              <a:rPr lang="ko-KR" altLang="en-US" dirty="0"/>
              <a:t>이라는 신조어가 </a:t>
            </a:r>
            <a:r>
              <a:rPr lang="en-US" altLang="ko-KR" dirty="0"/>
              <a:t>20</a:t>
            </a:r>
            <a:r>
              <a:rPr lang="ko-KR" altLang="en-US" dirty="0"/>
              <a:t>대에 유행어로 </a:t>
            </a:r>
            <a:r>
              <a:rPr lang="ko-KR" altLang="en-US" dirty="0" err="1"/>
              <a:t>번져있듯이</a:t>
            </a:r>
            <a:r>
              <a:rPr lang="ko-KR" altLang="en-US" dirty="0"/>
              <a:t> 현재의 </a:t>
            </a:r>
            <a:r>
              <a:rPr lang="en-US" altLang="ko-KR" dirty="0"/>
              <a:t>20</a:t>
            </a:r>
            <a:r>
              <a:rPr lang="ko-KR" altLang="en-US" dirty="0"/>
              <a:t>대는 이전 세대보다는 더 나아진 환경에서 살아가고는 있지만 자신들의 미래를 비관적으로 조망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목적 지향적 모임은 친목보다는 취미</a:t>
            </a:r>
            <a:r>
              <a:rPr lang="en-US" altLang="ko-KR" dirty="0"/>
              <a:t>, </a:t>
            </a:r>
            <a:r>
              <a:rPr lang="ko-KR" altLang="en-US" dirty="0"/>
              <a:t>취향</a:t>
            </a:r>
            <a:r>
              <a:rPr lang="en-US" altLang="ko-KR" dirty="0"/>
              <a:t>, </a:t>
            </a:r>
            <a:r>
              <a:rPr lang="ko-KR" altLang="en-US" dirty="0"/>
              <a:t>관심사</a:t>
            </a:r>
            <a:r>
              <a:rPr lang="en-US" altLang="ko-KR" dirty="0"/>
              <a:t>, </a:t>
            </a:r>
            <a:r>
              <a:rPr lang="ko-KR" altLang="en-US" dirty="0"/>
              <a:t>정보 등 ‘</a:t>
            </a:r>
            <a:r>
              <a:rPr lang="ko-KR" altLang="en-US" dirty="0" err="1"/>
              <a:t>목적’을</a:t>
            </a:r>
            <a:r>
              <a:rPr lang="ko-KR" altLang="en-US" dirty="0"/>
              <a:t> 중시</a:t>
            </a:r>
            <a:r>
              <a:rPr lang="en-US" altLang="ko-KR" dirty="0"/>
              <a:t>,</a:t>
            </a:r>
            <a:r>
              <a:rPr lang="ko-KR" altLang="en-US" dirty="0"/>
              <a:t> 동일한 관심사를 함께 공유할 사람을 찾고 이들은 ‘따로 </a:t>
            </a:r>
            <a:r>
              <a:rPr lang="ko-KR" altLang="en-US" dirty="0" err="1"/>
              <a:t>또같</a:t>
            </a:r>
            <a:r>
              <a:rPr lang="ko-KR" altLang="en-US" dirty="0"/>
              <a:t> 이’ 인맥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이들은 ‘얼마나 많은 사람 을 알고 있는가’보다는 ‘어떤 사람을 알고 있는가’가 더 중요</a:t>
            </a: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107853"/>
            <a:ext cx="5939094" cy="991983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세대갈등의 주범</a:t>
            </a:r>
            <a:r>
              <a:rPr lang="en-US" altLang="ko-KR" sz="2800" dirty="0"/>
              <a:t>, </a:t>
            </a:r>
            <a:r>
              <a:rPr lang="ko-KR" altLang="en-US" sz="2800" dirty="0"/>
              <a:t>사회경제적 불평등과 불안한 미래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7-2. </a:t>
            </a:r>
            <a:r>
              <a:rPr lang="ko-KR" altLang="en-US" sz="4000" dirty="0"/>
              <a:t>세대 간 가치관 차이와 인간관계의 변화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7.</a:t>
            </a:r>
            <a:r>
              <a:rPr lang="ko-KR" altLang="en-US" sz="2400" dirty="0"/>
              <a:t>문화예술분야의 느슨한 연대 확대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482" name="Picture 2" descr="우리도 결국 노인이 된다②] 세대 간 접점부족이 낳은 불통…해결방안은 &lt; 심층기획 &lt; 사회일반 &lt; 사회 &lt; 기사본문 - 투데이신문">
            <a:extLst>
              <a:ext uri="{FF2B5EF4-FFF2-40B4-BE49-F238E27FC236}">
                <a16:creationId xmlns:a16="http://schemas.microsoft.com/office/drawing/2014/main" id="{31287A56-B00E-4CCC-B892-587F1A8FF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52214"/>
            <a:ext cx="4906720" cy="593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세대갈등 해소 방안 기획서">
            <a:extLst>
              <a:ext uri="{FF2B5EF4-FFF2-40B4-BE49-F238E27FC236}">
                <a16:creationId xmlns:a16="http://schemas.microsoft.com/office/drawing/2014/main" id="{E9E7526B-FEF1-4085-AE79-BA07B79D8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355081"/>
            <a:ext cx="4762500" cy="614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500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99115" y="2279804"/>
            <a:ext cx="6506099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공통의 취향과 관심사를 기반으로</a:t>
            </a:r>
            <a:r>
              <a:rPr lang="en-US" altLang="ko-KR" dirty="0"/>
              <a:t>, ‘</a:t>
            </a:r>
            <a:r>
              <a:rPr lang="ko-KR" altLang="en-US" dirty="0"/>
              <a:t>선택적 </a:t>
            </a:r>
            <a:r>
              <a:rPr lang="ko-KR" altLang="en-US" dirty="0" err="1"/>
              <a:t>연결’에</a:t>
            </a:r>
            <a:r>
              <a:rPr lang="ko-KR" altLang="en-US" dirty="0"/>
              <a:t> 대한 욕구는 새로운 문화예술 향 유 방식과 비즈니스를 탄생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‘열정에 기 </a:t>
            </a:r>
            <a:r>
              <a:rPr lang="ko-KR" altLang="en-US" dirty="0" err="1"/>
              <a:t>름붓기’는</a:t>
            </a:r>
            <a:r>
              <a:rPr lang="ko-KR" altLang="en-US" dirty="0"/>
              <a:t> 망원동에 ‘크리에이터 </a:t>
            </a:r>
            <a:r>
              <a:rPr lang="ko-KR" altLang="en-US" dirty="0" err="1"/>
              <a:t>클럽’을</a:t>
            </a:r>
            <a:r>
              <a:rPr lang="ko-KR" altLang="en-US" dirty="0"/>
              <a:t> 운영</a:t>
            </a:r>
            <a:r>
              <a:rPr lang="en-US" altLang="ko-KR" dirty="0"/>
              <a:t>, </a:t>
            </a:r>
            <a:r>
              <a:rPr lang="ko-KR" altLang="en-US" dirty="0"/>
              <a:t>강남점으로 확장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연극과 영화를 좋아하는 사람들이 모여서 만들어진 ‘</a:t>
            </a:r>
            <a:r>
              <a:rPr lang="ko-KR" altLang="en-US" dirty="0" err="1"/>
              <a:t>문토’는</a:t>
            </a:r>
            <a:r>
              <a:rPr lang="ko-KR" altLang="en-US" dirty="0"/>
              <a:t> 현재 수십 개의 프로그램을 운영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독서 클럽으로 큰 인기를 모았던 ‘</a:t>
            </a:r>
            <a:r>
              <a:rPr lang="ko-KR" altLang="en-US" dirty="0" err="1"/>
              <a:t>트레바리’는</a:t>
            </a:r>
            <a:r>
              <a:rPr lang="ko-KR" altLang="en-US" dirty="0"/>
              <a:t> </a:t>
            </a:r>
            <a:r>
              <a:rPr lang="en-US" altLang="ko-KR" dirty="0"/>
              <a:t>19</a:t>
            </a:r>
            <a:r>
              <a:rPr lang="ko-KR" altLang="en-US" dirty="0"/>
              <a:t>만원의 유료 멤버십을 운영하 </a:t>
            </a:r>
            <a:r>
              <a:rPr lang="ko-KR" altLang="en-US" dirty="0" err="1"/>
              <a:t>는데도</a:t>
            </a:r>
            <a:r>
              <a:rPr lang="ko-KR" altLang="en-US" dirty="0"/>
              <a:t> </a:t>
            </a:r>
            <a:r>
              <a:rPr lang="en-US" altLang="ko-KR" dirty="0"/>
              <a:t>6,000</a:t>
            </a:r>
            <a:r>
              <a:rPr lang="ko-KR" altLang="en-US" dirty="0"/>
              <a:t>명이 넘는 멤버를 보유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여가 큐레이션 플랫폼인 ‘</a:t>
            </a:r>
            <a:r>
              <a:rPr lang="ko-KR" altLang="en-US" dirty="0" err="1"/>
              <a:t>프립’도</a:t>
            </a:r>
            <a:r>
              <a:rPr lang="ko-KR" altLang="en-US" dirty="0"/>
              <a:t> 영화</a:t>
            </a:r>
            <a:r>
              <a:rPr lang="en-US" altLang="ko-KR" dirty="0"/>
              <a:t>, </a:t>
            </a:r>
            <a:r>
              <a:rPr lang="ko-KR" altLang="en-US" dirty="0"/>
              <a:t>등산</a:t>
            </a:r>
            <a:r>
              <a:rPr lang="en-US" altLang="ko-KR" dirty="0"/>
              <a:t>, </a:t>
            </a:r>
            <a:r>
              <a:rPr lang="ko-KR" altLang="en-US" dirty="0"/>
              <a:t>와인</a:t>
            </a:r>
            <a:r>
              <a:rPr lang="en-US" altLang="ko-KR" dirty="0"/>
              <a:t>, </a:t>
            </a:r>
            <a:r>
              <a:rPr lang="ko-KR" altLang="en-US" dirty="0"/>
              <a:t>코칭 등 다양한 소셜 클럽을 선보임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책을 매개로 한 문화예술 커뮤니티는 하나의 비즈니스 모델로 성장</a:t>
            </a:r>
            <a:r>
              <a:rPr lang="en-US" altLang="ko-KR" dirty="0"/>
              <a:t>,</a:t>
            </a:r>
            <a:r>
              <a:rPr lang="ko-KR" altLang="en-US" dirty="0"/>
              <a:t> 멤버십 클럽 ‘취향관’</a:t>
            </a:r>
            <a:r>
              <a:rPr lang="en-US" altLang="ko-KR" dirty="0"/>
              <a:t>, </a:t>
            </a:r>
            <a:r>
              <a:rPr lang="ko-KR" altLang="en-US" dirty="0"/>
              <a:t>창작자들의 커뮤니티 ‘안전가옥’</a:t>
            </a:r>
            <a:r>
              <a:rPr lang="en-US" altLang="ko-KR" dirty="0"/>
              <a:t>, </a:t>
            </a:r>
            <a:r>
              <a:rPr lang="ko-KR" altLang="en-US" dirty="0"/>
              <a:t>일하는 여자들을 위한 멤버십 커뮤니티 ‘헤이 </a:t>
            </a:r>
            <a:r>
              <a:rPr lang="ko-KR" altLang="en-US" dirty="0" err="1"/>
              <a:t>조이스</a:t>
            </a:r>
            <a:r>
              <a:rPr lang="ko-KR" altLang="en-US" dirty="0"/>
              <a:t>’</a:t>
            </a:r>
            <a:r>
              <a:rPr lang="en-US" altLang="ko-KR" dirty="0"/>
              <a:t>, </a:t>
            </a:r>
            <a:r>
              <a:rPr lang="ko-KR" altLang="en-US" dirty="0"/>
              <a:t>책을 읽고 강연을 듣는 멤버십 도서관 ‘</a:t>
            </a:r>
            <a:r>
              <a:rPr lang="ko-KR" altLang="en-US" dirty="0" err="1"/>
              <a:t>소전서림</a:t>
            </a:r>
            <a:r>
              <a:rPr lang="ko-KR" altLang="en-US" dirty="0"/>
              <a:t>’ 등 목적과 규모</a:t>
            </a:r>
            <a:r>
              <a:rPr lang="en-US" altLang="ko-KR" dirty="0"/>
              <a:t>, </a:t>
            </a:r>
            <a:r>
              <a:rPr lang="ko-KR" altLang="en-US" dirty="0"/>
              <a:t>운영방식에 있어 이러한 만남의 장소는 지속적으로 진화하고</a:t>
            </a:r>
            <a:r>
              <a:rPr lang="en-US" altLang="ko-KR" dirty="0"/>
              <a:t>, </a:t>
            </a:r>
            <a:r>
              <a:rPr lang="ko-KR" altLang="en-US" dirty="0"/>
              <a:t>발전하며</a:t>
            </a:r>
            <a:r>
              <a:rPr lang="en-US" altLang="ko-KR" dirty="0"/>
              <a:t>, </a:t>
            </a:r>
            <a:r>
              <a:rPr lang="ko-KR" altLang="en-US" dirty="0"/>
              <a:t>확장되어 나가는 추세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젊은 예술인들 사이에서 목적을 중심으로 짧게 협업하고 흩어지는 새로운 연대방식의 선호하는 경향</a:t>
            </a:r>
            <a:r>
              <a:rPr lang="en-US" altLang="ko-KR" dirty="0"/>
              <a:t>, </a:t>
            </a:r>
            <a:r>
              <a:rPr lang="ko-KR" altLang="en-US" dirty="0"/>
              <a:t>프로젝트형 느슨한 연대를 새로운 저항방식으로 택하고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기득권 예술세력에 대한 젊은 예술인 세대들의 반감의 표출이자</a:t>
            </a:r>
            <a:r>
              <a:rPr lang="en-US" altLang="ko-KR" dirty="0"/>
              <a:t>, </a:t>
            </a:r>
            <a:r>
              <a:rPr lang="ko-KR" altLang="en-US" dirty="0"/>
              <a:t>목적 지향적 성향을 가진 </a:t>
            </a:r>
            <a:r>
              <a:rPr lang="en-US" altLang="ko-KR" dirty="0"/>
              <a:t>2030 </a:t>
            </a:r>
            <a:r>
              <a:rPr lang="ko-KR" altLang="en-US" dirty="0"/>
              <a:t>세대들의 특성에서 기인</a:t>
            </a: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354074"/>
            <a:ext cx="5939094" cy="745762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느슨한 연대를 비즈니스 모델로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7-3.</a:t>
            </a:r>
            <a:r>
              <a:rPr lang="ko-KR" altLang="en-US" sz="4000" dirty="0"/>
              <a:t>문화예술계의 새 바람</a:t>
            </a:r>
            <a:r>
              <a:rPr lang="en-US" altLang="ko-KR" sz="4000" dirty="0"/>
              <a:t>, </a:t>
            </a:r>
            <a:r>
              <a:rPr lang="ko-KR" altLang="en-US" sz="4000" dirty="0"/>
              <a:t>프로젝트형 ‘느슨한 </a:t>
            </a:r>
            <a:r>
              <a:rPr lang="ko-KR" altLang="en-US" sz="4000" dirty="0" err="1"/>
              <a:t>연대’의</a:t>
            </a:r>
            <a:r>
              <a:rPr lang="ko-KR" altLang="en-US" sz="4000" dirty="0"/>
              <a:t> 확대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7.</a:t>
            </a:r>
            <a:r>
              <a:rPr lang="ko-KR" altLang="en-US" sz="2400" dirty="0"/>
              <a:t>문화예술분야의 느슨한 연대 확대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486" name="Picture 6" descr="알라딘: [중고] 열정에 기름붓기">
            <a:extLst>
              <a:ext uri="{FF2B5EF4-FFF2-40B4-BE49-F238E27FC236}">
                <a16:creationId xmlns:a16="http://schemas.microsoft.com/office/drawing/2014/main" id="{86E75253-214B-442B-A219-2A4A8811C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09700"/>
            <a:ext cx="2266431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소셜 살롱 앱 문토, 데이터를 근거로 개선해본다면?">
            <a:extLst>
              <a:ext uri="{FF2B5EF4-FFF2-40B4-BE49-F238E27FC236}">
                <a16:creationId xmlns:a16="http://schemas.microsoft.com/office/drawing/2014/main" id="{CF9B7314-AA08-4569-B904-63CDD20E8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98" y="1616135"/>
            <a:ext cx="3505200" cy="255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2" name="Picture 12" descr="독서모임 신청 환불/변경 책 배송 독후감 놀러가기 이벤트 아지트 앱(App) 클럽장 구독">
            <a:extLst>
              <a:ext uri="{FF2B5EF4-FFF2-40B4-BE49-F238E27FC236}">
                <a16:creationId xmlns:a16="http://schemas.microsoft.com/office/drawing/2014/main" id="{F911B080-15ED-4C59-9C45-15B40DD2C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41" y="5028684"/>
            <a:ext cx="4153224" cy="207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4" name="Picture 14" descr="인터뷰] 장르문학 창작자 위한 “안전가옥” 김홍익 대표, “안전가옥은 이야기가 만들어지는 공간” - 뉴스페이퍼">
            <a:extLst>
              <a:ext uri="{FF2B5EF4-FFF2-40B4-BE49-F238E27FC236}">
                <a16:creationId xmlns:a16="http://schemas.microsoft.com/office/drawing/2014/main" id="{D2AB831F-C7BB-40AA-8BF7-8D094BC45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790" y="4587452"/>
            <a:ext cx="3505200" cy="239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103A495-157B-4837-9761-D3E857909E0C}"/>
              </a:ext>
            </a:extLst>
          </p:cNvPr>
          <p:cNvSpPr txBox="1"/>
          <p:nvPr/>
        </p:nvSpPr>
        <p:spPr>
          <a:xfrm>
            <a:off x="6259767" y="7115253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안전가옥</a:t>
            </a:r>
          </a:p>
        </p:txBody>
      </p:sp>
      <p:pic>
        <p:nvPicPr>
          <p:cNvPr id="20496" name="Picture 16" descr="청담동 럭셔리 도서관 '소전서림'…책 파묻혀 강연 듣고 와인 한잔 | 중앙일보">
            <a:extLst>
              <a:ext uri="{FF2B5EF4-FFF2-40B4-BE49-F238E27FC236}">
                <a16:creationId xmlns:a16="http://schemas.microsoft.com/office/drawing/2014/main" id="{993B0F3E-379A-43FE-9ED0-7BA9ED15F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18" y="7509242"/>
            <a:ext cx="3366300" cy="218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48A6CB0-C19C-4606-A1AA-91C8A6070BF8}"/>
              </a:ext>
            </a:extLst>
          </p:cNvPr>
          <p:cNvSpPr txBox="1"/>
          <p:nvPr/>
        </p:nvSpPr>
        <p:spPr>
          <a:xfrm>
            <a:off x="1104667" y="9780478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소전서림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498" name="Picture 18" descr="헤이조이스 - 아지트">
            <a:extLst>
              <a:ext uri="{FF2B5EF4-FFF2-40B4-BE49-F238E27FC236}">
                <a16:creationId xmlns:a16="http://schemas.microsoft.com/office/drawing/2014/main" id="{B0A0FB91-CFB0-4B80-B5F0-3B2958352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790" y="7509242"/>
            <a:ext cx="3366300" cy="224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DAE90BD-1CD5-40F6-B814-04C03CF2F19A}"/>
              </a:ext>
            </a:extLst>
          </p:cNvPr>
          <p:cNvSpPr txBox="1"/>
          <p:nvPr/>
        </p:nvSpPr>
        <p:spPr>
          <a:xfrm>
            <a:off x="6494612" y="9869760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헤이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조이스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047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99115" y="2279804"/>
            <a:ext cx="6506099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팬덤</a:t>
            </a:r>
            <a:r>
              <a:rPr lang="en-US" altLang="ko-KR" dirty="0"/>
              <a:t>(Fandom)</a:t>
            </a:r>
            <a:r>
              <a:rPr lang="ko-KR" altLang="en-US" dirty="0"/>
              <a:t>은 ‘</a:t>
            </a:r>
            <a:r>
              <a:rPr lang="ko-KR" altLang="en-US" dirty="0" err="1"/>
              <a:t>광신자’를</a:t>
            </a:r>
            <a:r>
              <a:rPr lang="ko-KR" altLang="en-US" dirty="0"/>
              <a:t> 뜻하는 </a:t>
            </a:r>
            <a:r>
              <a:rPr lang="en-US" altLang="ko-KR" dirty="0"/>
              <a:t>Fanatic</a:t>
            </a:r>
            <a:r>
              <a:rPr lang="ko-KR" altLang="en-US" dirty="0"/>
              <a:t>의 ‘</a:t>
            </a:r>
            <a:r>
              <a:rPr lang="en-US" altLang="ko-KR" dirty="0"/>
              <a:t>Fan’</a:t>
            </a:r>
            <a:r>
              <a:rPr lang="ko-KR" altLang="en-US" dirty="0"/>
              <a:t>과 ‘</a:t>
            </a:r>
            <a:r>
              <a:rPr lang="ko-KR" altLang="en-US" dirty="0" err="1"/>
              <a:t>영지’를</a:t>
            </a:r>
            <a:r>
              <a:rPr lang="ko-KR" altLang="en-US" dirty="0"/>
              <a:t> 뜻하는 접미사 ‘</a:t>
            </a:r>
            <a:r>
              <a:rPr lang="en-US" altLang="ko-KR" dirty="0" err="1"/>
              <a:t>dom</a:t>
            </a:r>
            <a:r>
              <a:rPr lang="en-US" altLang="ko-KR" dirty="0"/>
              <a:t>’</a:t>
            </a:r>
            <a:r>
              <a:rPr lang="ko-KR" altLang="en-US" dirty="0"/>
              <a:t>의 합성어로</a:t>
            </a:r>
            <a:r>
              <a:rPr lang="en-US" altLang="ko-KR" dirty="0"/>
              <a:t>, </a:t>
            </a:r>
            <a:r>
              <a:rPr lang="ko-KR" altLang="en-US" dirty="0"/>
              <a:t>연예인 또는 특정 한 분야에 열정적으로 몰입해 빠져드는 사람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과거에는 아이돌 문화를 즐기는 젊은 소비층의 문화로 여겨졌지만</a:t>
            </a:r>
            <a:r>
              <a:rPr lang="en-US" altLang="ko-KR" dirty="0"/>
              <a:t>, </a:t>
            </a:r>
            <a:r>
              <a:rPr lang="ko-KR" altLang="en-US" dirty="0"/>
              <a:t>최근에는 전 세대</a:t>
            </a:r>
            <a:r>
              <a:rPr lang="en-US" altLang="ko-KR" dirty="0"/>
              <a:t>, </a:t>
            </a:r>
            <a:r>
              <a:rPr lang="ko-KR" altLang="en-US" dirty="0"/>
              <a:t>전 문화예술 장르</a:t>
            </a:r>
            <a:r>
              <a:rPr lang="en-US" altLang="ko-KR" dirty="0"/>
              <a:t>, </a:t>
            </a:r>
            <a:r>
              <a:rPr lang="ko-KR" altLang="en-US" dirty="0"/>
              <a:t>다양한 산업계를 넘어 최근에는 정치</a:t>
            </a:r>
            <a:r>
              <a:rPr lang="en-US" altLang="ko-KR" dirty="0"/>
              <a:t>, </a:t>
            </a:r>
            <a:r>
              <a:rPr lang="ko-KR" altLang="en-US" dirty="0"/>
              <a:t>사회 전반에 나타나는 ‘</a:t>
            </a:r>
            <a:r>
              <a:rPr lang="ko-KR" altLang="en-US" dirty="0" err="1"/>
              <a:t>팬덤</a:t>
            </a:r>
            <a:r>
              <a:rPr lang="ko-KR" altLang="en-US" dirty="0"/>
              <a:t> 경제’ 경향으로 진화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팬덤</a:t>
            </a:r>
            <a:r>
              <a:rPr lang="ko-KR" altLang="en-US" dirty="0"/>
              <a:t> 경제의 직접적인 효과는 아티스트의 활동에 대한 팬들의 충성도 높은 매출의 창출을 들 수 있는데</a:t>
            </a:r>
            <a:r>
              <a:rPr lang="en-US" altLang="ko-KR" dirty="0"/>
              <a:t>, </a:t>
            </a:r>
            <a:r>
              <a:rPr lang="ko-KR" altLang="en-US" dirty="0"/>
              <a:t>그보다 더 나아간 간접적인 효과 는 매출 범위의 확장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다양한 세대</a:t>
            </a:r>
            <a:r>
              <a:rPr lang="en-US" altLang="ko-KR" dirty="0"/>
              <a:t>, </a:t>
            </a:r>
            <a:r>
              <a:rPr lang="ko-KR" altLang="en-US" dirty="0"/>
              <a:t>다양한 분야에서 </a:t>
            </a:r>
            <a:r>
              <a:rPr lang="ko-KR" altLang="en-US" dirty="0" err="1"/>
              <a:t>팬덤이</a:t>
            </a:r>
            <a:r>
              <a:rPr lang="ko-KR" altLang="en-US" dirty="0"/>
              <a:t> 주요 소비문화 트렌드로 정착</a:t>
            </a:r>
            <a:r>
              <a:rPr lang="en-US" altLang="ko-KR" dirty="0"/>
              <a:t>,</a:t>
            </a:r>
            <a:r>
              <a:rPr lang="ko-KR" altLang="en-US" dirty="0"/>
              <a:t> ‘</a:t>
            </a:r>
            <a:r>
              <a:rPr lang="ko-KR" altLang="en-US" dirty="0" err="1"/>
              <a:t>팬덤</a:t>
            </a:r>
            <a:r>
              <a:rPr lang="ko-KR" altLang="en-US" dirty="0"/>
              <a:t> 경제</a:t>
            </a:r>
            <a:r>
              <a:rPr lang="en-US" altLang="ko-KR" dirty="0"/>
              <a:t>(Fandom Economy)’</a:t>
            </a:r>
            <a:r>
              <a:rPr lang="ko-KR" altLang="en-US" dirty="0"/>
              <a:t>는 더욱 강력</a:t>
            </a:r>
            <a:r>
              <a:rPr lang="en-US" altLang="ko-KR" dirty="0"/>
              <a:t>,</a:t>
            </a:r>
            <a:r>
              <a:rPr lang="ko-KR" altLang="en-US" dirty="0"/>
              <a:t> 기업의 상품 기획과 유통</a:t>
            </a:r>
            <a:r>
              <a:rPr lang="en-US" altLang="ko-KR" dirty="0"/>
              <a:t>, </a:t>
            </a:r>
            <a:r>
              <a:rPr lang="ko-KR" altLang="en-US" dirty="0"/>
              <a:t>그리고 성장에까지 적극적으로 참여하여</a:t>
            </a:r>
            <a:r>
              <a:rPr lang="en-US" altLang="ko-KR" dirty="0"/>
              <a:t>, </a:t>
            </a:r>
            <a:r>
              <a:rPr lang="ko-KR" altLang="en-US" dirty="0"/>
              <a:t>브랜드</a:t>
            </a:r>
            <a:r>
              <a:rPr lang="en-US" altLang="ko-KR" dirty="0"/>
              <a:t>, </a:t>
            </a:r>
            <a:r>
              <a:rPr lang="ko-KR" altLang="en-US" dirty="0"/>
              <a:t>콘텐츠</a:t>
            </a:r>
            <a:r>
              <a:rPr lang="en-US" altLang="ko-KR" dirty="0"/>
              <a:t>, </a:t>
            </a:r>
            <a:r>
              <a:rPr lang="ko-KR" altLang="en-US" dirty="0"/>
              <a:t>기업 등의 핵심 성장 요소로 부상</a:t>
            </a:r>
            <a:r>
              <a:rPr lang="en-US" altLang="ko-KR" dirty="0"/>
              <a:t>,</a:t>
            </a:r>
            <a:r>
              <a:rPr lang="ko-KR" altLang="en-US" dirty="0"/>
              <a:t> 팬</a:t>
            </a:r>
            <a:r>
              <a:rPr lang="en-US" altLang="ko-KR" dirty="0"/>
              <a:t>(fan)</a:t>
            </a:r>
            <a:r>
              <a:rPr lang="ko-KR" altLang="en-US" dirty="0"/>
              <a:t>을 기업 혁신 원천 으로 보는 ‘</a:t>
            </a:r>
            <a:r>
              <a:rPr lang="ko-KR" altLang="en-US" dirty="0" err="1"/>
              <a:t>팬노베이터</a:t>
            </a:r>
            <a:r>
              <a:rPr lang="en-US" altLang="ko-KR" dirty="0"/>
              <a:t>(fan-</a:t>
            </a:r>
            <a:r>
              <a:rPr lang="en-US" altLang="ko-KR" dirty="0" err="1"/>
              <a:t>novator</a:t>
            </a:r>
            <a:r>
              <a:rPr lang="en-US" altLang="ko-KR" dirty="0"/>
              <a:t>)’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‘</a:t>
            </a:r>
            <a:r>
              <a:rPr lang="ko-KR" altLang="en-US" dirty="0" err="1"/>
              <a:t>제당슈만</a:t>
            </a:r>
            <a:r>
              <a:rPr lang="en-US" altLang="ko-KR" dirty="0"/>
              <a:t>(</a:t>
            </a:r>
            <a:r>
              <a:rPr lang="ko-KR" altLang="en-US" dirty="0"/>
              <a:t>제가 당신을 슈퍼스타로 </a:t>
            </a:r>
            <a:r>
              <a:rPr lang="ko-KR" altLang="en-US" dirty="0" err="1"/>
              <a:t>만들어드리겠습</a:t>
            </a:r>
            <a:r>
              <a:rPr lang="ko-KR" altLang="en-US" dirty="0"/>
              <a:t> </a:t>
            </a:r>
            <a:r>
              <a:rPr lang="ko-KR" altLang="en-US" dirty="0" err="1"/>
              <a:t>니다</a:t>
            </a:r>
            <a:r>
              <a:rPr lang="en-US" altLang="ko-KR" dirty="0"/>
              <a:t>)’</a:t>
            </a:r>
            <a:r>
              <a:rPr lang="ko-KR" altLang="en-US" dirty="0"/>
              <a:t>이라는 신조어도 생길만큼 스타의 성장에 적극적으로 개입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가수가가 전달하는 음악적 메시지를 세상에 전달하고자 하는 </a:t>
            </a:r>
            <a:r>
              <a:rPr lang="ko-KR" altLang="en-US" dirty="0" err="1"/>
              <a:t>가치지향적인</a:t>
            </a:r>
            <a:r>
              <a:rPr lang="ko-KR" altLang="en-US" dirty="0"/>
              <a:t> 모습가장 대표적인 예로 팬들의 ‘기부 활동’</a:t>
            </a: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354074"/>
            <a:ext cx="5939094" cy="745762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팬덤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경제의 탄생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8-1.</a:t>
            </a:r>
            <a:r>
              <a:rPr lang="ko-KR" altLang="en-US" sz="4000" dirty="0"/>
              <a:t> </a:t>
            </a:r>
            <a:r>
              <a:rPr lang="ko-KR" altLang="en-US" sz="4000" dirty="0" err="1"/>
              <a:t>팬덤</a:t>
            </a:r>
            <a:r>
              <a:rPr lang="en-US" altLang="ko-KR" sz="4000" dirty="0"/>
              <a:t>(Fandom), </a:t>
            </a:r>
            <a:r>
              <a:rPr lang="ko-KR" altLang="en-US" sz="4000" dirty="0"/>
              <a:t>사회 전반에 영향을 미치다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8.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팬덤</a:t>
            </a:r>
            <a:r>
              <a:rPr lang="en-US" altLang="ko-KR" sz="2400" dirty="0"/>
              <a:t>(Fandom)</a:t>
            </a:r>
            <a:r>
              <a:rPr lang="ko-KR" altLang="en-US" sz="2400" dirty="0"/>
              <a:t>의 소셜 공진화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3A495-157B-4837-9761-D3E857909E0C}"/>
              </a:ext>
            </a:extLst>
          </p:cNvPr>
          <p:cNvSpPr txBox="1"/>
          <p:nvPr/>
        </p:nvSpPr>
        <p:spPr>
          <a:xfrm>
            <a:off x="6629400" y="5382610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제당슈만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브랜드 키우는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찐팬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8A6CB0-C19C-4606-A1AA-91C8A6070BF8}"/>
              </a:ext>
            </a:extLst>
          </p:cNvPr>
          <p:cNvSpPr txBox="1"/>
          <p:nvPr/>
        </p:nvSpPr>
        <p:spPr>
          <a:xfrm>
            <a:off x="1104667" y="9780478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BTS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ARMY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팬 기부 활동</a:t>
            </a:r>
          </a:p>
        </p:txBody>
      </p:sp>
      <p:pic>
        <p:nvPicPr>
          <p:cNvPr id="21506" name="Picture 2" descr="빅히트, 팬덤 경제 진화의 선두주자…목표가↑-한화">
            <a:extLst>
              <a:ext uri="{FF2B5EF4-FFF2-40B4-BE49-F238E27FC236}">
                <a16:creationId xmlns:a16="http://schemas.microsoft.com/office/drawing/2014/main" id="{42D89D45-68F0-48C6-AAC2-5F31A5973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67" y="1700126"/>
            <a:ext cx="425518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이미수] 키우는 정은 힘이 세다!… 브랜드 키우는 찐팬의 힘 - Brand Brief - 브랜드브리프">
            <a:extLst>
              <a:ext uri="{FF2B5EF4-FFF2-40B4-BE49-F238E27FC236}">
                <a16:creationId xmlns:a16="http://schemas.microsoft.com/office/drawing/2014/main" id="{AA4C36B9-8EAF-4720-A7D8-45AE73BE0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887" y="2410887"/>
            <a:ext cx="4384532" cy="273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방탄소년단 제이홉 생일 축하해&quot; 아미팬들, 승일희망재단에 560여만원 기부 | 세계일보">
            <a:extLst>
              <a:ext uri="{FF2B5EF4-FFF2-40B4-BE49-F238E27FC236}">
                <a16:creationId xmlns:a16="http://schemas.microsoft.com/office/drawing/2014/main" id="{2E63A846-0008-4572-A124-128025AE4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43" y="5886740"/>
            <a:ext cx="2864001" cy="357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코로나19 기부' 아미, 큰 팬덤이 커다란 변화를 만들었다 - 시사저널">
            <a:extLst>
              <a:ext uri="{FF2B5EF4-FFF2-40B4-BE49-F238E27FC236}">
                <a16:creationId xmlns:a16="http://schemas.microsoft.com/office/drawing/2014/main" id="{57F4D0FA-CF96-41AF-BACE-0565345E4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869" y="6196372"/>
            <a:ext cx="4702550" cy="315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041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99115" y="2279804"/>
            <a:ext cx="6506099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2024</a:t>
            </a:r>
            <a:r>
              <a:rPr lang="ko-KR" altLang="en-US" dirty="0"/>
              <a:t>년 블랙핑크는 신곡 ‘</a:t>
            </a:r>
            <a:r>
              <a:rPr lang="en-US" altLang="ko-KR" dirty="0"/>
              <a:t>APT</a:t>
            </a:r>
            <a:r>
              <a:rPr lang="ko-KR" altLang="en-US" dirty="0"/>
              <a:t>’로 빌보드 차트 </a:t>
            </a:r>
            <a:r>
              <a:rPr lang="en-US" altLang="ko-KR" dirty="0"/>
              <a:t>1</a:t>
            </a:r>
            <a:r>
              <a:rPr lang="ko-KR" altLang="en-US" dirty="0"/>
              <a:t>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영화 분야에서는 봉준호 감독의 ‘</a:t>
            </a:r>
            <a:r>
              <a:rPr lang="ko-KR" altLang="en-US" dirty="0" err="1"/>
              <a:t>기생충’이</a:t>
            </a:r>
            <a:r>
              <a:rPr lang="ko-KR" altLang="en-US" dirty="0"/>
              <a:t> </a:t>
            </a:r>
            <a:r>
              <a:rPr lang="en-US" altLang="ko-KR" dirty="0"/>
              <a:t>2020</a:t>
            </a:r>
            <a:r>
              <a:rPr lang="ko-KR" altLang="en-US" dirty="0"/>
              <a:t>년 제</a:t>
            </a:r>
            <a:r>
              <a:rPr lang="en-US" altLang="ko-KR" dirty="0"/>
              <a:t>92</a:t>
            </a:r>
            <a:r>
              <a:rPr lang="ko-KR" altLang="en-US" dirty="0"/>
              <a:t>회 미국 아카데미 영화제에 서 감독상</a:t>
            </a:r>
            <a:r>
              <a:rPr lang="en-US" altLang="ko-KR" dirty="0"/>
              <a:t>, </a:t>
            </a:r>
            <a:r>
              <a:rPr lang="ko-KR" altLang="en-US" dirty="0"/>
              <a:t>작품상</a:t>
            </a:r>
            <a:r>
              <a:rPr lang="en-US" altLang="ko-KR" dirty="0"/>
              <a:t>, </a:t>
            </a:r>
            <a:r>
              <a:rPr lang="ko-KR" altLang="en-US" dirty="0"/>
              <a:t>각본상</a:t>
            </a:r>
            <a:r>
              <a:rPr lang="en-US" altLang="ko-KR" dirty="0"/>
              <a:t>, </a:t>
            </a:r>
            <a:r>
              <a:rPr lang="ko-KR" altLang="en-US" dirty="0"/>
              <a:t>국제영화상 </a:t>
            </a:r>
            <a:r>
              <a:rPr lang="en-US" altLang="ko-KR" dirty="0"/>
              <a:t>4</a:t>
            </a:r>
            <a:r>
              <a:rPr lang="ko-KR" altLang="en-US" dirty="0"/>
              <a:t>개 부문에서 수상</a:t>
            </a:r>
            <a:r>
              <a:rPr lang="en-US" altLang="ko-KR" dirty="0"/>
              <a:t>,</a:t>
            </a:r>
            <a:r>
              <a:rPr lang="ko-KR" altLang="en-US" dirty="0"/>
              <a:t>비영어권 작품이 아카데미 작품상과 감독상을 모두 수상한 것도 사상 처음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배우 윤여정은 영화 ‘</a:t>
            </a:r>
            <a:r>
              <a:rPr lang="ko-KR" altLang="en-US" dirty="0" err="1"/>
              <a:t>미나리’로</a:t>
            </a:r>
            <a:r>
              <a:rPr lang="ko-KR" altLang="en-US" dirty="0"/>
              <a:t> </a:t>
            </a:r>
            <a:r>
              <a:rPr lang="en-US" altLang="ko-KR" dirty="0"/>
              <a:t>2021</a:t>
            </a:r>
            <a:r>
              <a:rPr lang="ko-KR" altLang="en-US" dirty="0"/>
              <a:t>년 제</a:t>
            </a:r>
            <a:r>
              <a:rPr lang="en-US" altLang="ko-KR" dirty="0"/>
              <a:t>74</a:t>
            </a:r>
            <a:r>
              <a:rPr lang="ko-KR" altLang="en-US" dirty="0"/>
              <a:t>회 영국 아카데미상 시상식 여우조연상 수상</a:t>
            </a:r>
            <a:r>
              <a:rPr lang="en-US" altLang="ko-KR" dirty="0"/>
              <a:t>, </a:t>
            </a:r>
            <a:r>
              <a:rPr lang="ko-KR" altLang="en-US" dirty="0"/>
              <a:t>제</a:t>
            </a:r>
            <a:r>
              <a:rPr lang="en-US" altLang="ko-KR" dirty="0"/>
              <a:t>93</a:t>
            </a:r>
            <a:r>
              <a:rPr lang="ko-KR" altLang="en-US" dirty="0"/>
              <a:t>회 미국 아카데미 영화상 에서도 여우조연상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2020</a:t>
            </a:r>
            <a:r>
              <a:rPr lang="ko-KR" altLang="en-US" dirty="0"/>
              <a:t>년에는 </a:t>
            </a:r>
            <a:r>
              <a:rPr lang="en-US" altLang="ko-KR" dirty="0"/>
              <a:t>｢</a:t>
            </a:r>
            <a:r>
              <a:rPr lang="ko-KR" altLang="en-US" dirty="0" err="1"/>
              <a:t>구름빵</a:t>
            </a:r>
            <a:r>
              <a:rPr lang="en-US" altLang="ko-KR" dirty="0"/>
              <a:t>｣</a:t>
            </a:r>
            <a:r>
              <a:rPr lang="ko-KR" altLang="en-US" dirty="0"/>
              <a:t>의 작가 백희나가 아동문학계의 노벨상이라 </a:t>
            </a:r>
            <a:r>
              <a:rPr lang="ko-KR" altLang="en-US" dirty="0" err="1"/>
              <a:t>불리는스웨덴의</a:t>
            </a:r>
            <a:r>
              <a:rPr lang="ko-KR" altLang="en-US" dirty="0"/>
              <a:t>  ‘</a:t>
            </a:r>
            <a:r>
              <a:rPr lang="ko-KR" altLang="en-US" dirty="0" err="1"/>
              <a:t>아스트리드</a:t>
            </a:r>
            <a:r>
              <a:rPr lang="ko-KR" altLang="en-US" dirty="0"/>
              <a:t> </a:t>
            </a:r>
            <a:r>
              <a:rPr lang="ko-KR" altLang="en-US" dirty="0" err="1"/>
              <a:t>린드그렌상’을</a:t>
            </a:r>
            <a:r>
              <a:rPr lang="ko-KR" altLang="en-US" dirty="0"/>
              <a:t> 한국작가 최초수상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김이듬</a:t>
            </a:r>
            <a:r>
              <a:rPr lang="ko-KR" altLang="en-US" dirty="0"/>
              <a:t> 시인의 </a:t>
            </a:r>
            <a:r>
              <a:rPr lang="en-US" altLang="ko-KR" dirty="0"/>
              <a:t>｢</a:t>
            </a:r>
            <a:r>
              <a:rPr lang="ko-KR" altLang="en-US" dirty="0"/>
              <a:t>히스 </a:t>
            </a:r>
            <a:r>
              <a:rPr lang="ko-KR" altLang="en-US" dirty="0" err="1"/>
              <a:t>테리아</a:t>
            </a:r>
            <a:r>
              <a:rPr lang="en-US" altLang="ko-KR" dirty="0"/>
              <a:t>｣</a:t>
            </a:r>
            <a:r>
              <a:rPr lang="ko-KR" altLang="en-US" dirty="0"/>
              <a:t>는 ‘</a:t>
            </a:r>
            <a:r>
              <a:rPr lang="ko-KR" altLang="en-US" dirty="0" err="1"/>
              <a:t>전미번역상’과</a:t>
            </a:r>
            <a:r>
              <a:rPr lang="ko-KR" altLang="en-US" dirty="0"/>
              <a:t> ‘</a:t>
            </a:r>
            <a:r>
              <a:rPr lang="ko-KR" altLang="en-US" dirty="0" err="1"/>
              <a:t>루시엔스트릭번역상</a:t>
            </a:r>
            <a:r>
              <a:rPr lang="ko-KR" altLang="en-US" dirty="0"/>
              <a:t>’ 동시 수상을</a:t>
            </a:r>
            <a:r>
              <a:rPr lang="en-US" altLang="ko-KR" dirty="0"/>
              <a:t>, </a:t>
            </a:r>
            <a:r>
              <a:rPr lang="ko-KR" altLang="en-US" dirty="0" err="1"/>
              <a:t>조남주</a:t>
            </a:r>
            <a:r>
              <a:rPr lang="ko-KR" altLang="en-US" dirty="0"/>
              <a:t> 작가의 </a:t>
            </a:r>
            <a:r>
              <a:rPr lang="en-US" altLang="ko-KR" dirty="0"/>
              <a:t>｢82</a:t>
            </a:r>
            <a:r>
              <a:rPr lang="ko-KR" altLang="en-US" dirty="0"/>
              <a:t>년생 김지영</a:t>
            </a:r>
            <a:r>
              <a:rPr lang="en-US" altLang="ko-KR" dirty="0"/>
              <a:t>｣</a:t>
            </a:r>
            <a:r>
              <a:rPr lang="ko-KR" altLang="en-US" dirty="0"/>
              <a:t>는 ‘전미도서상 번역 부문 후보’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클래식 음악 부문에서는 </a:t>
            </a:r>
            <a:r>
              <a:rPr lang="en-US" altLang="ko-KR" dirty="0"/>
              <a:t>2017</a:t>
            </a:r>
            <a:r>
              <a:rPr lang="ko-KR" altLang="en-US" dirty="0"/>
              <a:t>년까지 국제적으로 공인된 </a:t>
            </a:r>
            <a:r>
              <a:rPr lang="en-US" altLang="ko-KR" dirty="0"/>
              <a:t>125</a:t>
            </a:r>
            <a:r>
              <a:rPr lang="ko-KR" altLang="en-US" dirty="0"/>
              <a:t>개 국제 콩쿠르 중 </a:t>
            </a:r>
            <a:r>
              <a:rPr lang="en-US" altLang="ko-KR" dirty="0"/>
              <a:t>96</a:t>
            </a:r>
            <a:r>
              <a:rPr lang="ko-KR" altLang="en-US" dirty="0"/>
              <a:t>개 에서 한국인이 </a:t>
            </a:r>
            <a:r>
              <a:rPr lang="en-US" altLang="ko-KR" dirty="0"/>
              <a:t>1~3</a:t>
            </a:r>
            <a:r>
              <a:rPr lang="ko-KR" altLang="en-US" dirty="0"/>
              <a:t>위에 입상한 것으로 집계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넷플릭스에</a:t>
            </a:r>
            <a:r>
              <a:rPr lang="ko-KR" altLang="en-US" dirty="0"/>
              <a:t> 따르면  ‘스위트홈’</a:t>
            </a:r>
            <a:r>
              <a:rPr lang="en-US" altLang="ko-KR" dirty="0"/>
              <a:t>, ‘</a:t>
            </a:r>
            <a:r>
              <a:rPr lang="ko-KR" altLang="en-US" dirty="0" err="1"/>
              <a:t>오징어게임’은</a:t>
            </a:r>
            <a:r>
              <a:rPr lang="ko-KR" altLang="en-US" dirty="0"/>
              <a:t> ‘이태원 </a:t>
            </a:r>
            <a:r>
              <a:rPr lang="ko-KR" altLang="en-US" dirty="0" err="1"/>
              <a:t>클라스</a:t>
            </a:r>
            <a:r>
              <a:rPr lang="ko-KR" altLang="en-US" dirty="0"/>
              <a:t>’</a:t>
            </a:r>
            <a:r>
              <a:rPr lang="en-US" altLang="ko-KR" dirty="0"/>
              <a:t>, ‘</a:t>
            </a:r>
            <a:r>
              <a:rPr lang="ko-KR" altLang="en-US" dirty="0"/>
              <a:t>사랑의 불시착’</a:t>
            </a:r>
            <a:r>
              <a:rPr lang="en-US" altLang="ko-KR" dirty="0"/>
              <a:t>, ‘</a:t>
            </a:r>
            <a:r>
              <a:rPr lang="ko-KR" altLang="en-US" dirty="0" err="1"/>
              <a:t>더킹</a:t>
            </a:r>
            <a:r>
              <a:rPr lang="en-US" altLang="ko-KR" dirty="0"/>
              <a:t>: </a:t>
            </a:r>
            <a:r>
              <a:rPr lang="ko-KR" altLang="en-US" dirty="0"/>
              <a:t>영원의 군주’</a:t>
            </a:r>
            <a:r>
              <a:rPr lang="en-US" altLang="ko-KR" dirty="0"/>
              <a:t>, ‘</a:t>
            </a:r>
            <a:r>
              <a:rPr lang="ko-KR" altLang="en-US" dirty="0" err="1"/>
              <a:t>사이코지만</a:t>
            </a:r>
            <a:r>
              <a:rPr lang="ko-KR" altLang="en-US" dirty="0"/>
              <a:t> 괜찮아’</a:t>
            </a:r>
            <a:r>
              <a:rPr lang="en-US" altLang="ko-KR" dirty="0"/>
              <a:t>, ‘</a:t>
            </a:r>
            <a:r>
              <a:rPr lang="ko-KR" altLang="en-US" dirty="0"/>
              <a:t>스타트 업’ 등도 홍콩</a:t>
            </a:r>
            <a:r>
              <a:rPr lang="en-US" altLang="ko-KR" dirty="0"/>
              <a:t>, </a:t>
            </a:r>
            <a:r>
              <a:rPr lang="ko-KR" altLang="en-US" dirty="0"/>
              <a:t>태국</a:t>
            </a:r>
            <a:r>
              <a:rPr lang="en-US" altLang="ko-KR" dirty="0"/>
              <a:t>, </a:t>
            </a:r>
            <a:r>
              <a:rPr lang="ko-KR" altLang="en-US" dirty="0"/>
              <a:t>인도</a:t>
            </a:r>
            <a:r>
              <a:rPr lang="en-US" altLang="ko-KR" dirty="0"/>
              <a:t>, </a:t>
            </a:r>
            <a:r>
              <a:rPr lang="ko-KR" altLang="en-US" dirty="0"/>
              <a:t>말레이시아</a:t>
            </a:r>
            <a:r>
              <a:rPr lang="en-US" altLang="ko-KR" dirty="0"/>
              <a:t>, </a:t>
            </a:r>
            <a:r>
              <a:rPr lang="ko-KR" altLang="en-US" dirty="0"/>
              <a:t>필리핀</a:t>
            </a:r>
            <a:r>
              <a:rPr lang="en-US" altLang="ko-KR" dirty="0"/>
              <a:t>, </a:t>
            </a:r>
            <a:r>
              <a:rPr lang="ko-KR" altLang="en-US" dirty="0"/>
              <a:t>일본 등지에서 가장 많이 본 콘텐츠 랭킹 상위권</a:t>
            </a: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354074"/>
            <a:ext cx="5939094" cy="745762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한국 문화예술의 성장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8-2.</a:t>
            </a:r>
            <a:r>
              <a:rPr lang="ko-KR" altLang="en-US" sz="4000" dirty="0"/>
              <a:t> 글로벌 경쟁력을 갖춘 한국 문화예술 및 콘텐츠의 꾸준한 성장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8.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팬덤</a:t>
            </a:r>
            <a:r>
              <a:rPr lang="en-US" altLang="ko-KR" sz="2400" dirty="0"/>
              <a:t>(Fandom)</a:t>
            </a:r>
            <a:r>
              <a:rPr lang="ko-KR" altLang="en-US" sz="2400" dirty="0"/>
              <a:t>의 소셜 공진화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3A495-157B-4837-9761-D3E857909E0C}"/>
              </a:ext>
            </a:extLst>
          </p:cNvPr>
          <p:cNvSpPr txBox="1"/>
          <p:nvPr/>
        </p:nvSpPr>
        <p:spPr>
          <a:xfrm>
            <a:off x="1104667" y="4229100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블랙핑크 빌보드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챠트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8A6CB0-C19C-4606-A1AA-91C8A6070BF8}"/>
              </a:ext>
            </a:extLst>
          </p:cNvPr>
          <p:cNvSpPr txBox="1"/>
          <p:nvPr/>
        </p:nvSpPr>
        <p:spPr>
          <a:xfrm>
            <a:off x="1104666" y="7200900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윤여정 미나리</a:t>
            </a:r>
          </a:p>
        </p:txBody>
      </p:sp>
      <p:pic>
        <p:nvPicPr>
          <p:cNvPr id="22532" name="Picture 4" descr="기생충 제작진 '금의환향'…봉준호 감독 당분간 미국에">
            <a:extLst>
              <a:ext uri="{FF2B5EF4-FFF2-40B4-BE49-F238E27FC236}">
                <a16:creationId xmlns:a16="http://schemas.microsoft.com/office/drawing/2014/main" id="{CB62D2A5-A862-4924-B2DB-EF6406AB2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668593"/>
            <a:ext cx="4409782" cy="247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44E801-1300-433A-AD3B-FCC4E66785FE}"/>
              </a:ext>
            </a:extLst>
          </p:cNvPr>
          <p:cNvSpPr txBox="1"/>
          <p:nvPr/>
        </p:nvSpPr>
        <p:spPr>
          <a:xfrm>
            <a:off x="6201891" y="4229100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봉준호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아카데미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관왕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534" name="Picture 6" descr="30초뉴스] '미나리' 윤여정, 미국 연기상 20관왕 대기록 달성 | 연합뉴스TV">
            <a:extLst>
              <a:ext uri="{FF2B5EF4-FFF2-40B4-BE49-F238E27FC236}">
                <a16:creationId xmlns:a16="http://schemas.microsoft.com/office/drawing/2014/main" id="{0EAC91BA-51B5-43BB-9E45-530BDC148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34" y="4875697"/>
            <a:ext cx="4167487" cy="234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 descr="구름빵' 작가 백희나, 아동문학계 노벨상 수상…한국인 최초">
            <a:extLst>
              <a:ext uri="{FF2B5EF4-FFF2-40B4-BE49-F238E27FC236}">
                <a16:creationId xmlns:a16="http://schemas.microsoft.com/office/drawing/2014/main" id="{1E5BE369-A35D-4B66-8D30-C3B5848A0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907148"/>
            <a:ext cx="2999763" cy="149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0C545D-7852-4E9D-AC0C-E16715A92D75}"/>
              </a:ext>
            </a:extLst>
          </p:cNvPr>
          <p:cNvSpPr txBox="1"/>
          <p:nvPr/>
        </p:nvSpPr>
        <p:spPr>
          <a:xfrm>
            <a:off x="5473672" y="6517121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구름빵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백희나 작가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18581E-5B5A-4063-A26A-299ECAF3A83A}"/>
              </a:ext>
            </a:extLst>
          </p:cNvPr>
          <p:cNvSpPr txBox="1"/>
          <p:nvPr/>
        </p:nvSpPr>
        <p:spPr>
          <a:xfrm>
            <a:off x="1142999" y="9410700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노벨 문학상 한강</a:t>
            </a:r>
          </a:p>
        </p:txBody>
      </p:sp>
      <p:pic>
        <p:nvPicPr>
          <p:cNvPr id="22540" name="Picture 12" descr="사실은] 한국인 콩쿠르 입상자는 얼마나 되나요">
            <a:extLst>
              <a:ext uri="{FF2B5EF4-FFF2-40B4-BE49-F238E27FC236}">
                <a16:creationId xmlns:a16="http://schemas.microsoft.com/office/drawing/2014/main" id="{57B19B5E-A1DE-4CFD-8DD4-7B05C69D0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696" y="6967587"/>
            <a:ext cx="4637104" cy="29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블랙핑크, 빌보드 1위‥K팝 걸그룹 '최초'">
            <a:extLst>
              <a:ext uri="{FF2B5EF4-FFF2-40B4-BE49-F238E27FC236}">
                <a16:creationId xmlns:a16="http://schemas.microsoft.com/office/drawing/2014/main" id="{0A6DB640-EE90-4018-A967-9CB8D0A58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92" y="1718679"/>
            <a:ext cx="4162842" cy="234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소설가 한강, 노벨문학상 영예…한국 첫 수상 쾌거 | 연합뉴스TV">
            <a:extLst>
              <a:ext uri="{FF2B5EF4-FFF2-40B4-BE49-F238E27FC236}">
                <a16:creationId xmlns:a16="http://schemas.microsoft.com/office/drawing/2014/main" id="{598ADE9C-9153-492C-AF8F-E0D61084B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77" y="7645877"/>
            <a:ext cx="4063543" cy="166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268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99115" y="2279804"/>
            <a:ext cx="6506099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멀티 페르소나</a:t>
            </a:r>
            <a:r>
              <a:rPr lang="en-US" altLang="ko-KR" dirty="0"/>
              <a:t>(multi-persona)</a:t>
            </a:r>
            <a:r>
              <a:rPr lang="ko-KR" altLang="en-US" dirty="0"/>
              <a:t>는 공적 성격의 자아와 사적인 자아가 따로 </a:t>
            </a:r>
            <a:r>
              <a:rPr lang="ko-KR" altLang="en-US" dirty="0" err="1"/>
              <a:t>존재하거</a:t>
            </a:r>
            <a:r>
              <a:rPr lang="ko-KR" altLang="en-US" dirty="0"/>
              <a:t> 나</a:t>
            </a:r>
            <a:r>
              <a:rPr lang="en-US" altLang="ko-KR" dirty="0"/>
              <a:t>, </a:t>
            </a:r>
            <a:r>
              <a:rPr lang="ko-KR" altLang="en-US" dirty="0"/>
              <a:t>하나가 아닌 다중적인 자아가 동시에 존재한다는 의미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직장에서와</a:t>
            </a:r>
            <a:r>
              <a:rPr lang="ko-KR" altLang="en-US" dirty="0"/>
              <a:t> 퇴근 후의 정체성</a:t>
            </a:r>
            <a:r>
              <a:rPr lang="en-US" altLang="ko-KR" dirty="0"/>
              <a:t>, </a:t>
            </a:r>
            <a:r>
              <a:rPr lang="ko-KR" altLang="en-US" dirty="0" err="1"/>
              <a:t>일상에서와</a:t>
            </a:r>
            <a:r>
              <a:rPr lang="ko-KR" altLang="en-US" dirty="0"/>
              <a:t> </a:t>
            </a:r>
            <a:r>
              <a:rPr lang="en-US" altLang="ko-KR" dirty="0"/>
              <a:t>SNS</a:t>
            </a:r>
            <a:r>
              <a:rPr lang="ko-KR" altLang="en-US" dirty="0"/>
              <a:t>를 할 때의 정체성이 다름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멀티 페르소나 열풍을 보여주는 또 다른 현상은 일부 예능 프로그램에서 선보인 </a:t>
            </a:r>
            <a:r>
              <a:rPr lang="ko-KR" altLang="en-US" dirty="0" err="1"/>
              <a:t>부캐</a:t>
            </a:r>
            <a:r>
              <a:rPr lang="ko-KR" altLang="en-US" dirty="0"/>
              <a:t> 만들기도 관련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‘</a:t>
            </a:r>
            <a:r>
              <a:rPr lang="ko-KR" altLang="en-US" dirty="0" err="1"/>
              <a:t>부캐’란</a:t>
            </a:r>
            <a:r>
              <a:rPr lang="en-US" altLang="ko-KR" dirty="0"/>
              <a:t>, </a:t>
            </a:r>
            <a:r>
              <a:rPr lang="ko-KR" altLang="en-US" dirty="0"/>
              <a:t>본래 게임에서 사용하던 용어로 ‘본 캐릭터’ 외에 새롭 게 만든 ‘</a:t>
            </a:r>
            <a:r>
              <a:rPr lang="ko-KR" altLang="en-US" dirty="0" err="1"/>
              <a:t>부캐릭터’의</a:t>
            </a:r>
            <a:r>
              <a:rPr lang="ko-KR" altLang="en-US" dirty="0"/>
              <a:t> 줄임말</a:t>
            </a:r>
            <a:r>
              <a:rPr lang="en-US" altLang="ko-KR" dirty="0"/>
              <a:t>,, ‘</a:t>
            </a:r>
            <a:r>
              <a:rPr lang="ko-KR" altLang="en-US" dirty="0" err="1"/>
              <a:t>유산슬</a:t>
            </a:r>
            <a:r>
              <a:rPr lang="en-US" altLang="ko-KR" dirty="0"/>
              <a:t>(</a:t>
            </a:r>
            <a:r>
              <a:rPr lang="ko-KR" altLang="en-US" dirty="0"/>
              <a:t>유재석</a:t>
            </a:r>
            <a:r>
              <a:rPr lang="en-US" altLang="ko-KR" dirty="0"/>
              <a:t>)’, ‘</a:t>
            </a:r>
            <a:r>
              <a:rPr lang="ko-KR" altLang="en-US" dirty="0"/>
              <a:t>다비이모</a:t>
            </a:r>
            <a:r>
              <a:rPr lang="en-US" altLang="ko-KR" dirty="0"/>
              <a:t>(</a:t>
            </a:r>
            <a:r>
              <a:rPr lang="ko-KR" altLang="en-US" dirty="0"/>
              <a:t>김신영</a:t>
            </a:r>
            <a:r>
              <a:rPr lang="en-US" altLang="ko-KR" dirty="0"/>
              <a:t>)’, ‘</a:t>
            </a:r>
            <a:r>
              <a:rPr lang="ko-KR" altLang="en-US" dirty="0" err="1"/>
              <a:t>마미손</a:t>
            </a:r>
            <a:r>
              <a:rPr lang="en-US" altLang="ko-KR" dirty="0"/>
              <a:t>(</a:t>
            </a:r>
            <a:r>
              <a:rPr lang="ko-KR" altLang="en-US" dirty="0" err="1"/>
              <a:t>매드크라운</a:t>
            </a:r>
            <a:r>
              <a:rPr lang="en-US" altLang="ko-KR" dirty="0"/>
              <a:t>)’ </a:t>
            </a:r>
            <a:r>
              <a:rPr lang="ko-KR" altLang="en-US" dirty="0"/>
              <a:t>등 예능 방송의 캐릭터들을 통해 한 사람 이 다양한 캐릭터를 가지고 본업 외에 여러 활동을 한다는 뜻의 신조어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다중적인 ‘나’의 모습을 이해하고 그 속에서 진정한 ‘내 안의 다양한 나’를 찾기 위한 시도와 욕구가 더욱 </a:t>
            </a:r>
            <a:r>
              <a:rPr lang="ko-KR" altLang="en-US" dirty="0" err="1"/>
              <a:t>강해짐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내 안의 나</a:t>
            </a:r>
            <a:r>
              <a:rPr lang="en-US" altLang="ko-KR" dirty="0"/>
              <a:t>, </a:t>
            </a:r>
            <a:r>
              <a:rPr lang="ko-KR" altLang="en-US" dirty="0"/>
              <a:t>자 기정체성을 찾고자 노력하는 과정에 있어 심리 테스트 등을 통해 자신을 특정 유형으로 분류하고자 하는 시도를 ‘레이블링 게임</a:t>
            </a:r>
            <a:r>
              <a:rPr lang="en-US" altLang="ko-KR" dirty="0"/>
              <a:t>(labeling game)’: MBTI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가성비와 프리미엄 소비를 공동 추구하는 야누스 소비</a:t>
            </a:r>
            <a:r>
              <a:rPr lang="en-US" altLang="ko-KR" dirty="0"/>
              <a:t>(</a:t>
            </a:r>
            <a:r>
              <a:rPr lang="ko-KR" altLang="en-US" dirty="0"/>
              <a:t>프리미엄 소비와 일상형 소비를 동시에 즐기는 것</a:t>
            </a:r>
            <a:r>
              <a:rPr lang="en-US" altLang="ko-KR" dirty="0"/>
              <a:t>), </a:t>
            </a:r>
            <a:r>
              <a:rPr lang="ko-KR" altLang="en-US" dirty="0" err="1"/>
              <a:t>일점호화</a:t>
            </a:r>
            <a:r>
              <a:rPr lang="en-US" altLang="ko-KR" dirty="0"/>
              <a:t>(</a:t>
            </a:r>
            <a:r>
              <a:rPr lang="ko-KR" altLang="en-US" dirty="0"/>
              <a:t>평소에는 저렴한 물건을 골라 구매하지만 특정 물품은 비싼 것을 구입하는 소비 성향</a:t>
            </a:r>
            <a:r>
              <a:rPr lang="en-US" altLang="ko-KR" dirty="0"/>
              <a:t>) </a:t>
            </a:r>
            <a:r>
              <a:rPr lang="ko-KR" altLang="en-US" dirty="0"/>
              <a:t>트렌드 등 이질적인 특징이 동시 발현되는 소비유형은 멀티 페르소나와 </a:t>
            </a:r>
            <a:r>
              <a:rPr lang="ko-KR" altLang="en-US" dirty="0" err="1"/>
              <a:t>비슷</a:t>
            </a: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354074"/>
            <a:ext cx="5939094" cy="745762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멀티 페르소나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9-1.</a:t>
            </a:r>
            <a:r>
              <a:rPr lang="ko-KR" altLang="en-US" sz="4000" dirty="0"/>
              <a:t> 다중적인 ‘나’에 대한 탐구의 즐거움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9.</a:t>
            </a:r>
            <a:r>
              <a:rPr lang="ko-KR" altLang="en-US" sz="2400" dirty="0"/>
              <a:t> 멀티 페르소나</a:t>
            </a:r>
            <a:r>
              <a:rPr lang="en-US" altLang="ko-KR" sz="2400" dirty="0"/>
              <a:t>, </a:t>
            </a:r>
            <a:r>
              <a:rPr lang="ko-KR" altLang="en-US" sz="2400" dirty="0"/>
              <a:t>탈물질주의 시대의 다양한 자아를 찾는 여정의 진행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554" name="Picture 2" descr="회사원들 직장에선 가면쓰고 일해... '멀티 페르소나 트렌드 ' 확산">
            <a:extLst>
              <a:ext uri="{FF2B5EF4-FFF2-40B4-BE49-F238E27FC236}">
                <a16:creationId xmlns:a16="http://schemas.microsoft.com/office/drawing/2014/main" id="{216831BA-7E86-47C0-AC05-DA3374D1F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197" y="1638300"/>
            <a:ext cx="3781425" cy="400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배민라이더도 제 부캐입니다&quot;…현대인들은 모두 멀티 페르소나를 가지고 있다 &lt; 비즈니스 사례 &lt; 기사본문 - 사례뉴스">
            <a:extLst>
              <a:ext uri="{FF2B5EF4-FFF2-40B4-BE49-F238E27FC236}">
                <a16:creationId xmlns:a16="http://schemas.microsoft.com/office/drawing/2014/main" id="{12DFCAD1-4E25-4D38-B52C-6EA2A9D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610" y="2647666"/>
            <a:ext cx="4521135" cy="252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즉석밥 먹어도, 명품백엔 지갑 연다… 대세가 된 '야누스 소비'">
            <a:extLst>
              <a:ext uri="{FF2B5EF4-FFF2-40B4-BE49-F238E27FC236}">
                <a16:creationId xmlns:a16="http://schemas.microsoft.com/office/drawing/2014/main" id="{9FF80BAF-5337-4882-A7E0-1C74581C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6057900"/>
            <a:ext cx="2286000" cy="343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나를 만드는 것들. 레이블링 게임(LABELING GAME)">
            <a:extLst>
              <a:ext uri="{FF2B5EF4-FFF2-40B4-BE49-F238E27FC236}">
                <a16:creationId xmlns:a16="http://schemas.microsoft.com/office/drawing/2014/main" id="{373342B4-87CC-42A8-96B2-C1BA7A3BE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370" y="6210300"/>
            <a:ext cx="4855339" cy="308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972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그동안의 문화예술의 분야 변화들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703218" y="1530900"/>
            <a:ext cx="16508982" cy="4151661"/>
            <a:chOff x="703218" y="1409700"/>
            <a:chExt cx="16508982" cy="3460200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3460200"/>
              <a:chOff x="1093218" y="1903334"/>
              <a:chExt cx="16508982" cy="3312817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3226583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500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32663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크리에이터의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급격한 확대와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전문가로 인정</a:t>
              </a: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문화 영역에서 개인이 다양한 콘텐츠를 직접 생산하고 공유할 수 있는 새로운 형태의 커뮤니케이션인 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미디어의 비중이 증가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미디어에 나 이와 성별에 제약없이 누구나 미디어 생산자가 될 수 있다는 점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탄탄한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팬덤층을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형성하여 소셜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인플루언서로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도 활발하게 활동하며 사회적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경제적으로 영향이 확대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코로나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19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펜데믹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으로  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미디어의 이용자와 시간이 급격히 늘어나 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미디어에서 다루는 콘텐츠가 무한 확장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크리에이터의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영향력이 커지면서 구독자 수 를 늘리기 위한 가학적이고 자극적인 콘텐츠가 경쟁적으로 올라오고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가짜뉴스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광고 등 여러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논란등의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사회적 부작용 양산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1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크리에이터의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전문성을 인정하는 동시에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사회적 부작용을 방지하기 위한 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크리에이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터의 정보 검증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콘텐츠 표현 수위 등 법적 규제 및 장치 마련에 대한 요구가 지속적으로 증가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61308" y="6035927"/>
            <a:ext cx="16508982" cy="2993773"/>
            <a:chOff x="703218" y="8039100"/>
            <a:chExt cx="16508982" cy="2993773"/>
          </a:xfrm>
        </p:grpSpPr>
        <p:grpSp>
          <p:nvGrpSpPr>
            <p:cNvPr id="37" name="그룹 36"/>
            <p:cNvGrpSpPr/>
            <p:nvPr/>
          </p:nvGrpSpPr>
          <p:grpSpPr>
            <a:xfrm>
              <a:off x="703218" y="8039100"/>
              <a:ext cx="16508982" cy="2993772"/>
              <a:chOff x="1093218" y="1903334"/>
              <a:chExt cx="16508982" cy="2862810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1093218" y="1989568"/>
                <a:ext cx="16508982" cy="277657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1855193" y="8188505"/>
              <a:ext cx="15061207" cy="28443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워라벨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여가에 중요성이 집중 부각</a:t>
              </a: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 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52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시간 근무제도가 적용되고 또 한 근무 형태도 여러 형태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시차출퇴근제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선택 근무제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재택근무제 등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유연근무제의 도입이 확산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일과 삶의 균형을 추 구하는 ‘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워라밸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‘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저녁이 있는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삶’이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점차 자리잡음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근로시간의 단축은 여 가시간을 즐기려는 욕구가 늘어나 퇴근 후 여가 관련 시장이 확대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여가 활동에 月 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120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시간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·15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 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6000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원 쓴다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…'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혼자서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’(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이데일리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자신의 감정적 만족감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행복감에 초점을 두고 소비하는 경향이 두드러지면서 자신만을 위한 문화여가 소비의 비중도 증가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99115" y="2171700"/>
            <a:ext cx="6506099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물질주의가 “경제성장</a:t>
            </a:r>
            <a:r>
              <a:rPr lang="en-US" altLang="ko-KR" dirty="0"/>
              <a:t>, </a:t>
            </a:r>
            <a:r>
              <a:rPr lang="ko-KR" altLang="en-US" dirty="0"/>
              <a:t>권위주의적 정부</a:t>
            </a:r>
            <a:r>
              <a:rPr lang="en-US" altLang="ko-KR" dirty="0"/>
              <a:t>, </a:t>
            </a:r>
            <a:r>
              <a:rPr lang="ko-KR" altLang="en-US" dirty="0"/>
              <a:t>애국심</a:t>
            </a:r>
            <a:r>
              <a:rPr lang="en-US" altLang="ko-KR" dirty="0"/>
              <a:t>, </a:t>
            </a:r>
            <a:r>
              <a:rPr lang="ko-KR" altLang="en-US" dirty="0"/>
              <a:t>크고 강한 군대</a:t>
            </a:r>
            <a:r>
              <a:rPr lang="en-US" altLang="ko-KR" dirty="0"/>
              <a:t>, </a:t>
            </a:r>
            <a:r>
              <a:rPr lang="ko-KR" altLang="en-US" dirty="0"/>
              <a:t>법과 질서를 선호” 한다면</a:t>
            </a:r>
            <a:r>
              <a:rPr lang="en-US" altLang="ko-KR" dirty="0"/>
              <a:t>, </a:t>
            </a:r>
            <a:r>
              <a:rPr lang="ko-KR" altLang="en-US" dirty="0"/>
              <a:t>탈물질주의는 “개인의 발전과 자유</a:t>
            </a:r>
            <a:r>
              <a:rPr lang="en-US" altLang="ko-KR" dirty="0"/>
              <a:t>, </a:t>
            </a:r>
            <a:r>
              <a:rPr lang="ko-KR" altLang="en-US" dirty="0"/>
              <a:t>정책결정에 대한 시민의 참여</a:t>
            </a:r>
            <a:r>
              <a:rPr lang="en-US" altLang="ko-KR" dirty="0"/>
              <a:t>, </a:t>
            </a:r>
            <a:r>
              <a:rPr lang="ko-KR" altLang="en-US" dirty="0"/>
              <a:t>인권과 환경을 중시하는 가치관”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탈물질주의는 삶의 질에 대한 고민</a:t>
            </a:r>
            <a:r>
              <a:rPr lang="en-US" altLang="ko-KR" dirty="0"/>
              <a:t>, </a:t>
            </a:r>
            <a:r>
              <a:rPr lang="ko-KR" altLang="en-US" dirty="0"/>
              <a:t>타인에 대한 배려</a:t>
            </a:r>
            <a:r>
              <a:rPr lang="en-US" altLang="ko-KR" dirty="0"/>
              <a:t>, </a:t>
            </a:r>
            <a:r>
              <a:rPr lang="ko-KR" altLang="en-US" dirty="0"/>
              <a:t>사회의 소수자 존중</a:t>
            </a:r>
            <a:r>
              <a:rPr lang="en-US" altLang="ko-KR" dirty="0"/>
              <a:t>, </a:t>
            </a:r>
            <a:r>
              <a:rPr lang="ko-KR" altLang="en-US" dirty="0"/>
              <a:t>공익적 결정 에 참여하려는 욕구</a:t>
            </a:r>
            <a:r>
              <a:rPr lang="en-US" altLang="ko-KR" dirty="0"/>
              <a:t>, </a:t>
            </a:r>
            <a:r>
              <a:rPr lang="ko-KR" altLang="en-US" dirty="0"/>
              <a:t>자기 표현 욕구</a:t>
            </a:r>
            <a:r>
              <a:rPr lang="en-US" altLang="ko-KR" dirty="0"/>
              <a:t>, </a:t>
            </a:r>
            <a:r>
              <a:rPr lang="ko-KR" altLang="en-US" dirty="0"/>
              <a:t>환경 및 지구적 문제에 대한 관심 증가 등으로 나타남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MZ</a:t>
            </a:r>
            <a:r>
              <a:rPr lang="ko-KR" altLang="en-US" dirty="0"/>
              <a:t>세대가 주도하고 있는 것으로 파악</a:t>
            </a:r>
            <a:r>
              <a:rPr lang="en-US" altLang="ko-KR" dirty="0"/>
              <a:t>, </a:t>
            </a:r>
            <a:r>
              <a:rPr lang="ko-KR" altLang="en-US" dirty="0"/>
              <a:t>상품의 포장을 플라스틱 대신 유리병으로 만들고</a:t>
            </a:r>
            <a:r>
              <a:rPr lang="en-US" altLang="ko-KR" dirty="0"/>
              <a:t>, </a:t>
            </a:r>
            <a:r>
              <a:rPr lang="ko-KR" altLang="en-US" dirty="0"/>
              <a:t>소비자들은 일회용품 사용을 지양하며</a:t>
            </a:r>
            <a:r>
              <a:rPr lang="en-US" altLang="ko-KR" dirty="0"/>
              <a:t>, </a:t>
            </a:r>
            <a:r>
              <a:rPr lang="ko-KR" altLang="en-US" dirty="0"/>
              <a:t>아동 노동으로 만든 상품은 구매하지 않고</a:t>
            </a:r>
            <a:r>
              <a:rPr lang="en-US" altLang="ko-KR" dirty="0"/>
              <a:t>, </a:t>
            </a:r>
            <a:r>
              <a:rPr lang="ko-KR" altLang="en-US" dirty="0"/>
              <a:t>공정한 가격과 공정한 거래를 전제한 공정 경쟁</a:t>
            </a:r>
            <a:r>
              <a:rPr lang="en-US" altLang="ko-KR" dirty="0"/>
              <a:t>, </a:t>
            </a:r>
            <a:r>
              <a:rPr lang="ko-KR" altLang="en-US" dirty="0"/>
              <a:t>그리고 탄소 배출량의 지표를 나타내는 탄소발자국 등에 따라 생산과 소비를 행하는 것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MZ </a:t>
            </a:r>
            <a:r>
              <a:rPr lang="ko-KR" altLang="en-US" dirty="0"/>
              <a:t>세대들이 추구하는 다양성</a:t>
            </a:r>
            <a:r>
              <a:rPr lang="en-US" altLang="ko-KR" dirty="0"/>
              <a:t>, </a:t>
            </a:r>
            <a:r>
              <a:rPr lang="ko-KR" altLang="en-US" dirty="0"/>
              <a:t>포용적 자아와 관계를 보여주는 대표적인 현상이 ‘젠더 </a:t>
            </a:r>
            <a:r>
              <a:rPr lang="ko-KR" altLang="en-US" dirty="0" err="1"/>
              <a:t>뉴트럴</a:t>
            </a:r>
            <a:r>
              <a:rPr lang="en-US" altLang="ko-KR" dirty="0"/>
              <a:t>(gender neutral)’ </a:t>
            </a:r>
            <a:r>
              <a:rPr lang="ko-KR" altLang="en-US" dirty="0"/>
              <a:t>또는 ‘젠더 프리 </a:t>
            </a:r>
            <a:r>
              <a:rPr lang="en-US" altLang="ko-KR" dirty="0"/>
              <a:t>(gender-free)’, ‘</a:t>
            </a:r>
            <a:r>
              <a:rPr lang="ko-KR" altLang="en-US" dirty="0" err="1"/>
              <a:t>젠더리스</a:t>
            </a:r>
            <a:r>
              <a:rPr lang="en-US" altLang="ko-KR" dirty="0"/>
              <a:t>(genderless)’ </a:t>
            </a:r>
            <a:r>
              <a:rPr lang="ko-KR" altLang="en-US" dirty="0"/>
              <a:t>트렌드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공연업계는 성별과 무관하게 배역을 캐스팅하는 ‘젠더 프리 캐스팅’ </a:t>
            </a:r>
            <a:r>
              <a:rPr lang="en-US" altLang="ko-KR" dirty="0"/>
              <a:t>,</a:t>
            </a:r>
            <a:r>
              <a:rPr lang="ko-KR" altLang="en-US" dirty="0"/>
              <a:t>연극 ‘</a:t>
            </a:r>
            <a:r>
              <a:rPr lang="ko-KR" altLang="en-US" dirty="0" err="1"/>
              <a:t>묵적지수’는</a:t>
            </a:r>
            <a:r>
              <a:rPr lang="ko-KR" altLang="en-US" dirty="0"/>
              <a:t> 초나라 </a:t>
            </a:r>
            <a:r>
              <a:rPr lang="ko-KR" altLang="en-US" dirty="0" err="1"/>
              <a:t>혜왕과</a:t>
            </a:r>
            <a:r>
              <a:rPr lang="ko-KR" altLang="en-US" dirty="0"/>
              <a:t> 사상가 묵가를 여성 배우가</a:t>
            </a:r>
            <a:r>
              <a:rPr lang="en-US" altLang="ko-KR" dirty="0"/>
              <a:t>, </a:t>
            </a:r>
            <a:r>
              <a:rPr lang="ko-KR" altLang="en-US" dirty="0"/>
              <a:t>궁녀를 남성 배 우가 연기해 주목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셰익스피어의 ‘</a:t>
            </a:r>
            <a:r>
              <a:rPr lang="ko-KR" altLang="en-US" dirty="0" err="1"/>
              <a:t>햄릿’을</a:t>
            </a:r>
            <a:r>
              <a:rPr lang="ko-KR" altLang="en-US" dirty="0"/>
              <a:t> 여성 캐릭터로 각색한 서울시극단의 연극 </a:t>
            </a:r>
            <a:r>
              <a:rPr lang="en-US" altLang="ko-KR" dirty="0"/>
              <a:t>‘</a:t>
            </a:r>
            <a:r>
              <a:rPr lang="ko-KR" altLang="en-US" dirty="0" err="1"/>
              <a:t>함익</a:t>
            </a:r>
            <a:r>
              <a:rPr lang="en-US" altLang="ko-KR" dirty="0"/>
              <a:t>’, 2</a:t>
            </a:r>
            <a:r>
              <a:rPr lang="ko-KR" altLang="en-US" dirty="0"/>
              <a:t>명의 배우가 성별이나 나이와 무관하게 다양한 캐릭터를 번갈아 연기하는 ‘</a:t>
            </a:r>
            <a:r>
              <a:rPr lang="ko-KR" altLang="en-US" dirty="0" err="1"/>
              <a:t>젠더스와프</a:t>
            </a:r>
            <a:r>
              <a:rPr lang="en-US" altLang="ko-KR" dirty="0"/>
              <a:t>(gender swap)’ </a:t>
            </a:r>
            <a:r>
              <a:rPr lang="ko-KR" altLang="en-US" dirty="0"/>
              <a:t>연극 등이 제작</a:t>
            </a: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354074"/>
            <a:ext cx="5939094" cy="745762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탈물질주의 사회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9-2.</a:t>
            </a:r>
            <a:r>
              <a:rPr lang="ko-KR" altLang="en-US" sz="4000" dirty="0"/>
              <a:t> 탈물질주의 사회로의 진입을 주도하는 </a:t>
            </a:r>
            <a:r>
              <a:rPr lang="en-US" altLang="ko-KR" sz="4000" dirty="0"/>
              <a:t>MZ</a:t>
            </a:r>
            <a:r>
              <a:rPr lang="ko-KR" altLang="en-US" sz="4000" dirty="0"/>
              <a:t>세대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9.</a:t>
            </a:r>
            <a:r>
              <a:rPr lang="ko-KR" altLang="en-US" sz="2400" dirty="0"/>
              <a:t> 멀티 페르소나</a:t>
            </a:r>
            <a:r>
              <a:rPr lang="en-US" altLang="ko-KR" sz="2400" dirty="0"/>
              <a:t>, </a:t>
            </a:r>
            <a:r>
              <a:rPr lang="ko-KR" altLang="en-US" sz="2400" dirty="0"/>
              <a:t>탈물질주의 시대의 다양한 자아를 찾는 여정의 진행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578" name="Picture 2" descr="한국인 물질주의 가치관 여전... 공연한 불안 이제 내려놓아야”">
            <a:extLst>
              <a:ext uri="{FF2B5EF4-FFF2-40B4-BE49-F238E27FC236}">
                <a16:creationId xmlns:a16="http://schemas.microsoft.com/office/drawing/2014/main" id="{26F0423E-E1A1-4A97-95AF-BC9CD0F3A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90" y="1536210"/>
            <a:ext cx="9557797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문화 人] '함익' 최나라 &quot;10년 전엔 '여성 햄릿'이 가능했을까요?&quot; &lt; 리빙 &lt; 라이프 &lt; 기사본문 - 문화뉴스">
            <a:extLst>
              <a:ext uri="{FF2B5EF4-FFF2-40B4-BE49-F238E27FC236}">
                <a16:creationId xmlns:a16="http://schemas.microsoft.com/office/drawing/2014/main" id="{A4E199A1-7DE2-4B96-8EF6-C2ADD56B0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6533187"/>
            <a:ext cx="3973116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MHN포토] 장질과 묵자의 만남(묵적지수) &lt; 포토 &lt; 기사본문 - 문화뉴스">
            <a:extLst>
              <a:ext uri="{FF2B5EF4-FFF2-40B4-BE49-F238E27FC236}">
                <a16:creationId xmlns:a16="http://schemas.microsoft.com/office/drawing/2014/main" id="{CD12674F-40EC-4964-8833-A19C4B059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112" y="6537128"/>
            <a:ext cx="4292938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6F9172-0F00-4F58-9AD7-09D069EAC02E}"/>
              </a:ext>
            </a:extLst>
          </p:cNvPr>
          <p:cNvSpPr txBox="1"/>
          <p:nvPr/>
        </p:nvSpPr>
        <p:spPr>
          <a:xfrm>
            <a:off x="1676400" y="9534105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묵적지수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7C87-AC99-47FC-9204-03D5DAAC40B6}"/>
              </a:ext>
            </a:extLst>
          </p:cNvPr>
          <p:cNvSpPr txBox="1"/>
          <p:nvPr/>
        </p:nvSpPr>
        <p:spPr>
          <a:xfrm>
            <a:off x="6629400" y="9501260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연극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함익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926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99115" y="2171700"/>
            <a:ext cx="6506099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‘액티브 시니어</a:t>
            </a:r>
            <a:r>
              <a:rPr lang="en-US" altLang="ko-KR" dirty="0"/>
              <a:t>(Active Senior)’</a:t>
            </a:r>
            <a:r>
              <a:rPr lang="ko-KR" altLang="en-US" dirty="0"/>
              <a:t>는 뛰어난 체력과 경제력을 갖추고 있어 퇴직 후에도 사회적으로 왕성한 문화 활동과 소비활동을 하는 장년층을 의미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자산관리를 중심으로 금융 서비스 </a:t>
            </a:r>
            <a:r>
              <a:rPr lang="ko-KR" altLang="en-US" dirty="0" err="1"/>
              <a:t>제공뿐만</a:t>
            </a:r>
            <a:r>
              <a:rPr lang="ko-KR" altLang="en-US" dirty="0"/>
              <a:t> 아니라 건강과 여가와 관련된 서비스를 제공하고 창업 컨설팅</a:t>
            </a:r>
            <a:r>
              <a:rPr lang="en-US" altLang="ko-KR" dirty="0"/>
              <a:t>, </a:t>
            </a:r>
            <a:r>
              <a:rPr lang="ko-KR" altLang="en-US" dirty="0"/>
              <a:t>커뮤니티 공간 대여 등 비 금융 서비스로 범위를 확대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유통업계를 비롯한 패션</a:t>
            </a:r>
            <a:r>
              <a:rPr lang="en-US" altLang="ko-KR" dirty="0"/>
              <a:t>, </a:t>
            </a:r>
            <a:r>
              <a:rPr lang="ko-KR" altLang="en-US" dirty="0"/>
              <a:t>뷰티</a:t>
            </a:r>
            <a:r>
              <a:rPr lang="en-US" altLang="ko-KR" dirty="0"/>
              <a:t>, </a:t>
            </a:r>
            <a:r>
              <a:rPr lang="ko-KR" altLang="en-US" dirty="0"/>
              <a:t>헬스 등 다양 한 소비재 분야에서도 액티브 시니어를 겨냥한 상품을 출시하며 판매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주목할 점으로 이들은 자신들이 선호하는 장르를 중심적으로 주로 젊은 층에서 </a:t>
            </a:r>
            <a:r>
              <a:rPr lang="ko-KR" altLang="en-US" dirty="0" err="1"/>
              <a:t>나타</a:t>
            </a:r>
            <a:r>
              <a:rPr lang="ko-KR" altLang="en-US" dirty="0"/>
              <a:t> 나는 소셜 </a:t>
            </a:r>
            <a:r>
              <a:rPr lang="ko-KR" altLang="en-US" dirty="0" err="1"/>
              <a:t>팬덤</a:t>
            </a:r>
            <a:r>
              <a:rPr lang="ko-KR" altLang="en-US" dirty="0"/>
              <a:t> 행동이 발견된다는 특징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시간과 경제력을 바탕으로 여유롭게 여행을 다니고</a:t>
            </a:r>
            <a:r>
              <a:rPr lang="en-US" altLang="ko-KR" dirty="0"/>
              <a:t>, </a:t>
            </a:r>
            <a:r>
              <a:rPr lang="ko-KR" altLang="en-US" dirty="0"/>
              <a:t>신문물을 적극적으로 흡수하며</a:t>
            </a:r>
            <a:r>
              <a:rPr lang="en-US" altLang="ko-KR" dirty="0"/>
              <a:t>, </a:t>
            </a:r>
            <a:r>
              <a:rPr lang="ko-KR" altLang="en-US" dirty="0"/>
              <a:t>취미와 건강에도 아낌없이 투자</a:t>
            </a:r>
            <a:r>
              <a:rPr lang="en-US" altLang="ko-KR" dirty="0"/>
              <a:t>,</a:t>
            </a:r>
            <a:r>
              <a:rPr lang="ko-KR" altLang="en-US" dirty="0"/>
              <a:t>나이가 들어도 더욱 여유롭고 활기 넘치는 이들을 사회는 ‘액티브 시니어’</a:t>
            </a:r>
            <a:r>
              <a:rPr lang="en-US" altLang="ko-KR" dirty="0"/>
              <a:t>, ‘</a:t>
            </a:r>
            <a:r>
              <a:rPr lang="ko-KR" altLang="en-US" dirty="0"/>
              <a:t>골든 에이지’</a:t>
            </a:r>
            <a:r>
              <a:rPr lang="en-US" altLang="ko-KR" dirty="0"/>
              <a:t>, ‘</a:t>
            </a:r>
            <a:r>
              <a:rPr lang="ko-KR" altLang="en-US" dirty="0"/>
              <a:t>노</a:t>
            </a:r>
            <a:r>
              <a:rPr lang="en-US" altLang="ko-KR" dirty="0"/>
              <a:t>(NO)</a:t>
            </a:r>
            <a:r>
              <a:rPr lang="ko-KR" altLang="en-US" dirty="0"/>
              <a:t>노</a:t>
            </a:r>
            <a:r>
              <a:rPr lang="en-US" altLang="ko-KR" dirty="0"/>
              <a:t>(</a:t>
            </a:r>
            <a:r>
              <a:rPr lang="ko-KR" altLang="en-US" dirty="0" err="1"/>
              <a:t>老</a:t>
            </a:r>
            <a:r>
              <a:rPr lang="en-US" altLang="ko-KR" dirty="0"/>
              <a:t>)</a:t>
            </a:r>
            <a:r>
              <a:rPr lang="ko-KR" altLang="en-US" dirty="0"/>
              <a:t>족’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TV</a:t>
            </a:r>
            <a:r>
              <a:rPr lang="ko-KR" altLang="en-US" dirty="0"/>
              <a:t>조선의 ‘내일은 미스</a:t>
            </a:r>
            <a:r>
              <a:rPr lang="en-US" altLang="ko-KR" dirty="0"/>
              <a:t>&amp;</a:t>
            </a:r>
            <a:r>
              <a:rPr lang="ko-KR" altLang="en-US" dirty="0"/>
              <a:t>미스 </a:t>
            </a:r>
            <a:r>
              <a:rPr lang="ko-KR" altLang="en-US" dirty="0" err="1"/>
              <a:t>터트롯’이</a:t>
            </a:r>
            <a:r>
              <a:rPr lang="ko-KR" altLang="en-US" dirty="0"/>
              <a:t> 기폭제가 되어 </a:t>
            </a:r>
            <a:r>
              <a:rPr lang="en-US" altLang="ko-KR" dirty="0"/>
              <a:t>2019</a:t>
            </a:r>
            <a:r>
              <a:rPr lang="ko-KR" altLang="en-US" dirty="0"/>
              <a:t>년부터 트로트 열풍으로 이어졌고</a:t>
            </a:r>
            <a:r>
              <a:rPr lang="en-US" altLang="ko-KR" dirty="0"/>
              <a:t>, </a:t>
            </a:r>
            <a:r>
              <a:rPr lang="ko-KR" altLang="en-US" dirty="0"/>
              <a:t>이에 따라 소비력이 있는 이들을 중심으로 강력한 </a:t>
            </a:r>
            <a:r>
              <a:rPr lang="ko-KR" altLang="en-US" dirty="0" err="1"/>
              <a:t>팬덤</a:t>
            </a:r>
            <a:r>
              <a:rPr lang="ko-KR" altLang="en-US" dirty="0"/>
              <a:t> 문화가 형성</a:t>
            </a:r>
            <a:r>
              <a:rPr lang="en-US" altLang="ko-KR" dirty="0"/>
              <a:t> </a:t>
            </a:r>
            <a:r>
              <a:rPr lang="ko-KR" altLang="en-US" dirty="0"/>
              <a:t>중장년층을 토대로 한 우리나라 의 트로트 열풍을 “트로트 르네상스</a:t>
            </a:r>
            <a:r>
              <a:rPr lang="en-US" altLang="ko-KR" dirty="0"/>
              <a:t>(trot renaissance)”</a:t>
            </a:r>
            <a:r>
              <a:rPr lang="ko-KR" altLang="en-US" dirty="0"/>
              <a:t>라고 영국 이코노미스트가 보도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354074"/>
            <a:ext cx="5939094" cy="745762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액티브 시니어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10-1.</a:t>
            </a:r>
            <a:r>
              <a:rPr lang="ko-KR" altLang="en-US" sz="4000" dirty="0"/>
              <a:t> </a:t>
            </a:r>
            <a:r>
              <a:rPr lang="en-US" altLang="ko-KR" sz="4000" dirty="0"/>
              <a:t>‘</a:t>
            </a:r>
            <a:r>
              <a:rPr lang="ko-KR" altLang="en-US" sz="4000" dirty="0"/>
              <a:t>액티브 시니어</a:t>
            </a:r>
            <a:r>
              <a:rPr lang="en-US" altLang="ko-KR" sz="4000" dirty="0"/>
              <a:t>‘ ,</a:t>
            </a:r>
            <a:r>
              <a:rPr lang="ko-KR" altLang="en-US" sz="4000" dirty="0"/>
              <a:t>노년에 대한 패러다임의 변화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10.</a:t>
            </a:r>
            <a:r>
              <a:rPr lang="ko-KR" altLang="en-US" sz="2400" dirty="0"/>
              <a:t> 크리에이티브 </a:t>
            </a:r>
            <a:r>
              <a:rPr lang="ko-KR" altLang="en-US" sz="2400" dirty="0" err="1"/>
              <a:t>에이징</a:t>
            </a:r>
            <a:r>
              <a:rPr lang="en-US" altLang="ko-KR" sz="2400" dirty="0"/>
              <a:t>,</a:t>
            </a:r>
            <a:r>
              <a:rPr lang="ko-KR" altLang="en-US" sz="2400" dirty="0"/>
              <a:t>실버 세대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602" name="Picture 2" descr="신나는 인생 2막! 액티브 시니어의 등장">
            <a:extLst>
              <a:ext uri="{FF2B5EF4-FFF2-40B4-BE49-F238E27FC236}">
                <a16:creationId xmlns:a16="http://schemas.microsoft.com/office/drawing/2014/main" id="{37FBCA3C-C144-4372-B964-F514E945F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40" y="3096177"/>
            <a:ext cx="4695825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연예 마켓 미스터트롯 후 1년 트로트 약발 다했나 | 한경닷컴">
            <a:extLst>
              <a:ext uri="{FF2B5EF4-FFF2-40B4-BE49-F238E27FC236}">
                <a16:creationId xmlns:a16="http://schemas.microsoft.com/office/drawing/2014/main" id="{C4A8D861-F420-4B19-A79A-C93D07B37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397" y="3406914"/>
            <a:ext cx="4221554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246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99115" y="2171700"/>
            <a:ext cx="6506099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크리에이티브 </a:t>
            </a:r>
            <a:r>
              <a:rPr lang="ko-KR" altLang="en-US" dirty="0" err="1"/>
              <a:t>에이징의</a:t>
            </a:r>
            <a:r>
              <a:rPr lang="ko-KR" altLang="en-US" dirty="0"/>
              <a:t> 개념은 나이가 들면서 능동적 발전</a:t>
            </a:r>
            <a:r>
              <a:rPr lang="en-US" altLang="ko-KR" dirty="0"/>
              <a:t>, </a:t>
            </a:r>
            <a:r>
              <a:rPr lang="ko-KR" altLang="en-US" dirty="0"/>
              <a:t>새로운 목표 개발 및 발견</a:t>
            </a:r>
            <a:r>
              <a:rPr lang="en-US" altLang="ko-KR" dirty="0"/>
              <a:t>, </a:t>
            </a:r>
            <a:r>
              <a:rPr lang="ko-KR" altLang="en-US" dirty="0"/>
              <a:t>과거의 것 이상을 성취</a:t>
            </a:r>
            <a:r>
              <a:rPr lang="en-US" altLang="ko-KR" dirty="0"/>
              <a:t>, </a:t>
            </a:r>
            <a:r>
              <a:rPr lang="ko-KR" altLang="en-US" dirty="0"/>
              <a:t>창조한다는 성장의 개념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창의성과 사회참여</a:t>
            </a:r>
            <a:r>
              <a:rPr lang="en-US" altLang="ko-KR" dirty="0"/>
              <a:t>(social engagement)</a:t>
            </a:r>
            <a:r>
              <a:rPr lang="ko-KR" altLang="en-US" dirty="0"/>
              <a:t>를 강조하는 크리에이티브 </a:t>
            </a:r>
            <a:r>
              <a:rPr lang="ko-KR" altLang="en-US" dirty="0" err="1"/>
              <a:t>에이징은</a:t>
            </a:r>
            <a:r>
              <a:rPr lang="ko-KR" altLang="en-US" dirty="0"/>
              <a:t> 성공적 노년을 실현하는 핵심적 개념으로 주목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노인의 창의적 능력에 대한 적극적 수용과 능동적 고령화</a:t>
            </a:r>
            <a:r>
              <a:rPr lang="en-US" altLang="ko-KR" dirty="0"/>
              <a:t>, </a:t>
            </a:r>
            <a:r>
              <a:rPr lang="ko-KR" altLang="en-US" dirty="0"/>
              <a:t>노인을 위한 창의적 서비스에 대한 정책적 함의를 포함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미국의 경우 고령화 사회의 대안 으로서 예술의 중요성이 부각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국립창조적노화센터</a:t>
            </a:r>
            <a:r>
              <a:rPr lang="en-US" altLang="ko-KR" dirty="0"/>
              <a:t>(National Center for Creative Aging, </a:t>
            </a:r>
            <a:r>
              <a:rPr lang="ko-KR" altLang="en-US" dirty="0"/>
              <a:t>이하 </a:t>
            </a:r>
            <a:r>
              <a:rPr lang="en-US" altLang="ko-KR" dirty="0"/>
              <a:t>NCCA),</a:t>
            </a:r>
            <a:r>
              <a:rPr lang="ko-KR" altLang="en-US" dirty="0"/>
              <a:t> 영국의 </a:t>
            </a:r>
            <a:r>
              <a:rPr lang="ko-KR" altLang="en-US" dirty="0" err="1"/>
              <a:t>배링</a:t>
            </a:r>
            <a:r>
              <a:rPr lang="ko-KR" altLang="en-US" dirty="0"/>
              <a:t> 재단</a:t>
            </a:r>
            <a:r>
              <a:rPr lang="en-US" altLang="ko-KR" dirty="0"/>
              <a:t>(Baring Foundation)</a:t>
            </a:r>
            <a:r>
              <a:rPr lang="ko-KR" altLang="en-US" dirty="0"/>
              <a:t>은 노년의 삶을 더욱 풍요롭게 하는 창의적 예술 활동을 장려하기 위해 ‘창의적 </a:t>
            </a:r>
            <a:r>
              <a:rPr lang="ko-KR" altLang="en-US" dirty="0" err="1"/>
              <a:t>나이듦</a:t>
            </a:r>
            <a:r>
              <a:rPr lang="ko-KR" altLang="en-US" dirty="0"/>
              <a:t>’ 부문에 기금 지원을 집중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70</a:t>
            </a:r>
            <a:r>
              <a:rPr lang="ko-KR" altLang="en-US" dirty="0"/>
              <a:t>년 인생이 콘텐츠</a:t>
            </a:r>
            <a:r>
              <a:rPr lang="en-US" altLang="ko-KR" dirty="0"/>
              <a:t>, </a:t>
            </a:r>
            <a:r>
              <a:rPr lang="ko-KR" altLang="en-US" dirty="0"/>
              <a:t>실버 </a:t>
            </a:r>
            <a:r>
              <a:rPr lang="ko-KR" altLang="en-US" dirty="0" err="1"/>
              <a:t>크리에이터들의</a:t>
            </a:r>
            <a:r>
              <a:rPr lang="ko-KR" altLang="en-US" dirty="0"/>
              <a:t> 부상</a:t>
            </a:r>
            <a:r>
              <a:rPr lang="en-US" altLang="ko-KR" dirty="0"/>
              <a:t>,</a:t>
            </a:r>
            <a:r>
              <a:rPr lang="ko-KR" altLang="en-US" dirty="0"/>
              <a:t> 인기 </a:t>
            </a:r>
            <a:r>
              <a:rPr lang="ko-KR" altLang="en-US" dirty="0" err="1"/>
              <a:t>유튜버인</a:t>
            </a:r>
            <a:r>
              <a:rPr lang="ko-KR" altLang="en-US" dirty="0"/>
              <a:t> ‘</a:t>
            </a:r>
            <a:r>
              <a:rPr lang="ko-KR" altLang="en-US" dirty="0" err="1"/>
              <a:t>박막례</a:t>
            </a:r>
            <a:r>
              <a:rPr lang="ko-KR" altLang="en-US" dirty="0"/>
              <a:t> 할머니’</a:t>
            </a:r>
            <a:r>
              <a:rPr lang="en-US" altLang="ko-KR" dirty="0"/>
              <a:t>,</a:t>
            </a:r>
            <a:r>
              <a:rPr lang="ko-KR" altLang="en-US" dirty="0"/>
              <a:t> 밀라노와 이탈리아어로 할머니를 뜻하는 </a:t>
            </a:r>
            <a:r>
              <a:rPr lang="ko-KR" altLang="en-US" dirty="0" err="1"/>
              <a:t>논나를</a:t>
            </a:r>
            <a:r>
              <a:rPr lang="ko-KR" altLang="en-US" dirty="0"/>
              <a:t> 합쳐서</a:t>
            </a:r>
            <a:r>
              <a:rPr lang="en-US" altLang="ko-KR" dirty="0"/>
              <a:t> ‘</a:t>
            </a:r>
            <a:r>
              <a:rPr lang="ko-KR" altLang="en-US" dirty="0" err="1"/>
              <a:t>밀라논나</a:t>
            </a:r>
            <a:r>
              <a:rPr lang="en-US" altLang="ko-KR" dirty="0"/>
              <a:t>’</a:t>
            </a:r>
            <a:r>
              <a:rPr lang="ko-KR" altLang="en-US" dirty="0"/>
              <a:t>의 패션이야기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2030 </a:t>
            </a:r>
            <a:r>
              <a:rPr lang="ko-KR" altLang="en-US" dirty="0"/>
              <a:t>여성 쇼핑 앱 ‘</a:t>
            </a:r>
            <a:r>
              <a:rPr lang="ko-KR" altLang="en-US" dirty="0" err="1"/>
              <a:t>지그재그’는</a:t>
            </a:r>
            <a:r>
              <a:rPr lang="ko-KR" altLang="en-US" dirty="0"/>
              <a:t> 광고 모델로 </a:t>
            </a:r>
            <a:r>
              <a:rPr lang="en-US" altLang="ko-KR" dirty="0"/>
              <a:t>70</a:t>
            </a:r>
            <a:r>
              <a:rPr lang="ko-KR" altLang="en-US" dirty="0"/>
              <a:t>대 배우 윤여정을 발탁 등으로 실버 </a:t>
            </a:r>
            <a:r>
              <a:rPr lang="ko-KR" altLang="en-US" dirty="0" err="1"/>
              <a:t>크리에이터들의</a:t>
            </a:r>
            <a:r>
              <a:rPr lang="ko-KR" altLang="en-US" dirty="0"/>
              <a:t> 영향력이 더욱 막강해질 것으로 전망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영국의 자선단체 </a:t>
            </a:r>
            <a:r>
              <a:rPr lang="en-US" altLang="ko-KR" dirty="0"/>
              <a:t>Age UK</a:t>
            </a:r>
            <a:r>
              <a:rPr lang="ko-KR" altLang="en-US" dirty="0"/>
              <a:t>의 연구결과에 따르면</a:t>
            </a:r>
            <a:r>
              <a:rPr lang="en-US" altLang="ko-KR" dirty="0"/>
              <a:t>, </a:t>
            </a:r>
            <a:r>
              <a:rPr lang="ko-KR" altLang="en-US" dirty="0"/>
              <a:t>노년층의 웰빙에 기여하는 </a:t>
            </a:r>
            <a:r>
              <a:rPr lang="en-US" altLang="ko-KR" dirty="0"/>
              <a:t>40</a:t>
            </a:r>
            <a:r>
              <a:rPr lang="ko-KR" altLang="en-US" dirty="0"/>
              <a:t>가지 요소 가운데 창의적이고 문화적인 참여가 가장 큰 요소로 작용</a:t>
            </a:r>
            <a:r>
              <a:rPr lang="en-US" altLang="ko-KR" dirty="0"/>
              <a:t>,</a:t>
            </a:r>
            <a:r>
              <a:rPr lang="ko-KR" altLang="en-US" dirty="0"/>
              <a:t> 예술 활동은 노인들의 신체적 건강과 정신적 건강을 위해 긍정적인 역할 사회적 </a:t>
            </a:r>
            <a:r>
              <a:rPr lang="ko-KR" altLang="en-US" dirty="0" err="1"/>
              <a:t>고립감</a:t>
            </a:r>
            <a:r>
              <a:rPr lang="ko-KR" altLang="en-US" dirty="0"/>
              <a:t> 감소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354074"/>
            <a:ext cx="5939094" cy="745762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크리에이터의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에이징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10-2.</a:t>
            </a:r>
            <a:r>
              <a:rPr lang="ko-KR" altLang="en-US" sz="4000" dirty="0"/>
              <a:t> ‘크리에이티브</a:t>
            </a:r>
            <a:r>
              <a:rPr lang="en-US" altLang="ko-KR" sz="4000" dirty="0"/>
              <a:t>(creative)’,</a:t>
            </a:r>
            <a:r>
              <a:rPr lang="ko-KR" altLang="en-US" sz="4000" dirty="0"/>
              <a:t> </a:t>
            </a:r>
            <a:r>
              <a:rPr lang="en-US" altLang="ko-KR" sz="4000" dirty="0"/>
              <a:t>Silver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10.</a:t>
            </a:r>
            <a:r>
              <a:rPr lang="ko-KR" altLang="en-US" sz="2400" dirty="0"/>
              <a:t> 크리에이티브 </a:t>
            </a:r>
            <a:r>
              <a:rPr lang="ko-KR" altLang="en-US" sz="2400" dirty="0" err="1"/>
              <a:t>에이징</a:t>
            </a:r>
            <a:r>
              <a:rPr lang="en-US" altLang="ko-KR" sz="2400" dirty="0"/>
              <a:t>,</a:t>
            </a:r>
            <a:r>
              <a:rPr lang="ko-KR" altLang="en-US" sz="2400" dirty="0"/>
              <a:t>실버 세대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F9172-0F00-4F58-9AD7-09D069EAC02E}"/>
              </a:ext>
            </a:extLst>
          </p:cNvPr>
          <p:cNvSpPr txBox="1"/>
          <p:nvPr/>
        </p:nvSpPr>
        <p:spPr>
          <a:xfrm>
            <a:off x="304800" y="3314700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박막례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할머니</a:t>
            </a:r>
          </a:p>
        </p:txBody>
      </p:sp>
      <p:pic>
        <p:nvPicPr>
          <p:cNvPr id="26626" name="Picture 2" descr="제2 박막례 할머니를 찾아라”…TV홈쇼핑, 유튜버로'1020'잡는다 - 헤럴드경제">
            <a:extLst>
              <a:ext uri="{FF2B5EF4-FFF2-40B4-BE49-F238E27FC236}">
                <a16:creationId xmlns:a16="http://schemas.microsoft.com/office/drawing/2014/main" id="{2B5EFEA5-74CD-46F5-9062-69094F5F7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19300"/>
            <a:ext cx="2057401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이렇게 옷 잘입는 할머니 봤다고? 시니어 유튜버 밀라논나 || 하퍼스 바자 코리아 (Harper's BAZAAR Korea)">
            <a:extLst>
              <a:ext uri="{FF2B5EF4-FFF2-40B4-BE49-F238E27FC236}">
                <a16:creationId xmlns:a16="http://schemas.microsoft.com/office/drawing/2014/main" id="{CD614EAE-C7C0-4ECE-8719-4DDBCAE1A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436" y="2019300"/>
            <a:ext cx="2305504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1ED1D7-1D28-474C-94CF-D9FE2C4B7614}"/>
              </a:ext>
            </a:extLst>
          </p:cNvPr>
          <p:cNvSpPr txBox="1"/>
          <p:nvPr/>
        </p:nvSpPr>
        <p:spPr>
          <a:xfrm>
            <a:off x="2409742" y="3305092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밀라논나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630" name="Picture 6" descr="윤여정 효과? 지그재그, 다운로드 3천만…최대 60% 할인 &lt; 유통소비 &lt; S이코노미 &lt; 기사본문 - 싱글리스트">
            <a:extLst>
              <a:ext uri="{FF2B5EF4-FFF2-40B4-BE49-F238E27FC236}">
                <a16:creationId xmlns:a16="http://schemas.microsoft.com/office/drawing/2014/main" id="{1568D3FB-F170-4469-9698-814F47E75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3600128"/>
            <a:ext cx="2057400" cy="164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F5BD08-D16C-4829-8901-1E8EFEFB015D}"/>
              </a:ext>
            </a:extLst>
          </p:cNvPr>
          <p:cNvSpPr txBox="1"/>
          <p:nvPr/>
        </p:nvSpPr>
        <p:spPr>
          <a:xfrm>
            <a:off x="331834" y="5302916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지그재그 윤여정</a:t>
            </a:r>
          </a:p>
        </p:txBody>
      </p:sp>
      <p:pic>
        <p:nvPicPr>
          <p:cNvPr id="26632" name="Picture 8">
            <a:extLst>
              <a:ext uri="{FF2B5EF4-FFF2-40B4-BE49-F238E27FC236}">
                <a16:creationId xmlns:a16="http://schemas.microsoft.com/office/drawing/2014/main" id="{768BEDFB-765A-466A-B14B-9F33ADD31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92" y="5842304"/>
            <a:ext cx="2333424" cy="324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87E35DE-D106-44DC-8B8A-BC06F6C6CB5C}"/>
              </a:ext>
            </a:extLst>
          </p:cNvPr>
          <p:cNvSpPr txBox="1"/>
          <p:nvPr/>
        </p:nvSpPr>
        <p:spPr>
          <a:xfrm>
            <a:off x="304800" y="9243844"/>
            <a:ext cx="4136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창의적 보건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건강과 웰빙을 위한 예술</a:t>
            </a:r>
          </a:p>
        </p:txBody>
      </p:sp>
      <p:pic>
        <p:nvPicPr>
          <p:cNvPr id="26634" name="Picture 10">
            <a:extLst>
              <a:ext uri="{FF2B5EF4-FFF2-40B4-BE49-F238E27FC236}">
                <a16:creationId xmlns:a16="http://schemas.microsoft.com/office/drawing/2014/main" id="{0DA44757-0A07-4A02-8EC2-DF5C0F279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190" y="3854253"/>
            <a:ext cx="2333424" cy="324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6" name="Picture 12">
            <a:extLst>
              <a:ext uri="{FF2B5EF4-FFF2-40B4-BE49-F238E27FC236}">
                <a16:creationId xmlns:a16="http://schemas.microsoft.com/office/drawing/2014/main" id="{8FD17472-10AA-48EC-9F2F-C1882E0C9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41" y="1942751"/>
            <a:ext cx="2748264" cy="382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8" name="Picture 14">
            <a:extLst>
              <a:ext uri="{FF2B5EF4-FFF2-40B4-BE49-F238E27FC236}">
                <a16:creationId xmlns:a16="http://schemas.microsoft.com/office/drawing/2014/main" id="{E0AFF865-3370-4686-8C10-5057CFE00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308" y="6286500"/>
            <a:ext cx="3069802" cy="209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D2DEF90-04AF-40E9-9DC2-C06F3B1108A4}"/>
              </a:ext>
            </a:extLst>
          </p:cNvPr>
          <p:cNvSpPr txBox="1"/>
          <p:nvPr/>
        </p:nvSpPr>
        <p:spPr>
          <a:xfrm>
            <a:off x="5801957" y="9261249"/>
            <a:ext cx="4136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만남을 위한 예술</a:t>
            </a:r>
          </a:p>
        </p:txBody>
      </p:sp>
    </p:spTree>
    <p:extLst>
      <p:ext uri="{BB962C8B-B14F-4D97-AF65-F5344CB8AC3E}">
        <p14:creationId xmlns:p14="http://schemas.microsoft.com/office/powerpoint/2010/main" val="25137601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하늘, 야외, 건물, 구름이(가) 표시된 사진&#10;&#10;자동 생성된 설명">
            <a:extLst>
              <a:ext uri="{FF2B5EF4-FFF2-40B4-BE49-F238E27FC236}">
                <a16:creationId xmlns:a16="http://schemas.microsoft.com/office/drawing/2014/main" id="{070BFE6E-BF5E-4E55-9412-52D054CC0F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tangle 75">
            <a:extLst>
              <a:ext uri="{FF2B5EF4-FFF2-40B4-BE49-F238E27FC236}">
                <a16:creationId xmlns:a16="http://schemas.microsoft.com/office/drawing/2014/main" id="{4583D0E5-775C-4B7E-9705-404C35EC228B}"/>
              </a:ext>
            </a:extLst>
          </p:cNvPr>
          <p:cNvSpPr/>
          <p:nvPr/>
        </p:nvSpPr>
        <p:spPr>
          <a:xfrm>
            <a:off x="0" y="0"/>
            <a:ext cx="11391900" cy="10287000"/>
          </a:xfrm>
          <a:prstGeom prst="rect">
            <a:avLst/>
          </a:prstGeom>
          <a:gradFill>
            <a:gsLst>
              <a:gs pos="0">
                <a:srgbClr val="2269F7">
                  <a:alpha val="70000"/>
                </a:srgbClr>
              </a:gs>
              <a:gs pos="96000">
                <a:srgbClr val="2269F7">
                  <a:alpha val="70000"/>
                  <a:lumMod val="75000"/>
                </a:srgbClr>
              </a:gs>
            </a:gsLst>
            <a:lin ang="2700000" scaled="0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페이퍼로지 5 Medium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2295" y="3002314"/>
            <a:ext cx="16272723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시사점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04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1748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786202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정리하자면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703218" y="1530900"/>
            <a:ext cx="16508982" cy="1553330"/>
            <a:chOff x="703218" y="1409700"/>
            <a:chExt cx="16508982" cy="1553330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553330"/>
              <a:chOff x="1093218" y="1903334"/>
              <a:chExt cx="16508982" cy="1487168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400934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500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1860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디지털 전환에 따른 문화예술 가치사슬의 재구성</a:t>
              </a: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온라인을 통한 문화예술 향유는 오프라인과 함께 문화예술의 ‘하나의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분야’로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자리 잡을 것으로 보이며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예술가들에게도 이러한 환경에 익숙해질 것을 요구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/>
                <a:t>문화예술분야 가치사슬은 온라인과 오프라인 전반에 걸쳐 폭넓게 구 </a:t>
              </a:r>
              <a:r>
                <a:rPr lang="ko-KR" altLang="en-US" dirty="0" err="1"/>
                <a:t>성될</a:t>
              </a:r>
              <a:r>
                <a:rPr lang="ko-KR" altLang="en-US" dirty="0"/>
                <a:t> 것으로 전망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03218" y="4844666"/>
            <a:ext cx="16508982" cy="1639004"/>
            <a:chOff x="703218" y="4686300"/>
            <a:chExt cx="16508982" cy="1639004"/>
          </a:xfrm>
        </p:grpSpPr>
        <p:grpSp>
          <p:nvGrpSpPr>
            <p:cNvPr id="27" name="그룹 26"/>
            <p:cNvGrpSpPr/>
            <p:nvPr/>
          </p:nvGrpSpPr>
          <p:grpSpPr>
            <a:xfrm>
              <a:off x="703218" y="4686300"/>
              <a:ext cx="16508982" cy="1555200"/>
              <a:chOff x="1093218" y="1903334"/>
              <a:chExt cx="16508982" cy="1487168"/>
            </a:xfrm>
          </p:grpSpPr>
          <p:sp>
            <p:nvSpPr>
              <p:cNvPr id="28" name="모서리가 둥근 직사각형 27"/>
              <p:cNvSpPr/>
              <p:nvPr/>
            </p:nvSpPr>
            <p:spPr>
              <a:xfrm>
                <a:off x="1093218" y="1989568"/>
                <a:ext cx="16508982" cy="1400934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1855193" y="4798539"/>
              <a:ext cx="15061207" cy="15267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구독경제와 경험경제의 활성화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문화예술분야의 다양하고 합리적 소비에 대한 대비</a:t>
              </a: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/>
                <a:t>구독경제는 기존의 비즈니스 시장을 확장하고</a:t>
              </a:r>
              <a:r>
                <a:rPr lang="en-US" altLang="ko-KR" dirty="0"/>
                <a:t>, </a:t>
              </a:r>
              <a:r>
                <a:rPr lang="ko-KR" altLang="en-US" dirty="0"/>
                <a:t>새로운 시장으로 의 진입을 용이하게 만든다는 취지에서 주목해야 할 비즈니스 모델로 인정</a:t>
              </a:r>
              <a:r>
                <a:rPr lang="en-US" altLang="ko-KR" dirty="0"/>
                <a:t>, </a:t>
              </a:r>
              <a:r>
                <a:rPr lang="ko-KR" altLang="en-US" dirty="0"/>
                <a:t>정책적으로는 다양하고 합리적인 소비를 추구하는 문화예술 분야에서 구독경제의 확산을 새로운 성장의 기회로 활용할 수 </a:t>
              </a:r>
              <a:r>
                <a:rPr lang="ko-KR" altLang="en-US" dirty="0" err="1"/>
                <a:t>있도</a:t>
              </a:r>
              <a:r>
                <a:rPr lang="ko-KR" altLang="en-US" dirty="0"/>
                <a:t> 록 자금</a:t>
              </a:r>
              <a:r>
                <a:rPr lang="en-US" altLang="ko-KR" dirty="0"/>
                <a:t>, </a:t>
              </a:r>
              <a:r>
                <a:rPr lang="ko-KR" altLang="en-US" dirty="0"/>
                <a:t>인력</a:t>
              </a:r>
              <a:r>
                <a:rPr lang="en-US" altLang="ko-KR" dirty="0"/>
                <a:t>, </a:t>
              </a:r>
              <a:r>
                <a:rPr lang="ko-KR" altLang="en-US" dirty="0"/>
                <a:t>인프라 등의 지원정책을 다각도로 검토가 필요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03218" y="6502484"/>
            <a:ext cx="16508982" cy="1555200"/>
            <a:chOff x="703218" y="6362700"/>
            <a:chExt cx="16508982" cy="1555200"/>
          </a:xfrm>
        </p:grpSpPr>
        <p:grpSp>
          <p:nvGrpSpPr>
            <p:cNvPr id="32" name="그룹 31"/>
            <p:cNvGrpSpPr/>
            <p:nvPr/>
          </p:nvGrpSpPr>
          <p:grpSpPr>
            <a:xfrm>
              <a:off x="703218" y="6362700"/>
              <a:ext cx="16508982" cy="1555200"/>
              <a:chOff x="1093218" y="1903334"/>
              <a:chExt cx="16508982" cy="1487168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93218" y="1989568"/>
                <a:ext cx="16508982" cy="1400934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04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6" name="직사각형 35"/>
            <p:cNvSpPr/>
            <p:nvPr/>
          </p:nvSpPr>
          <p:spPr>
            <a:xfrm>
              <a:off x="1855193" y="6493521"/>
              <a:ext cx="15061207" cy="1194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건강하고 안전한 문화예술을 위한 불편의 일상화</a:t>
              </a: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/>
                <a:t>대규모 감염병으로 인한 재난과 국제적 갈등</a:t>
              </a:r>
              <a:r>
                <a:rPr lang="en-US" altLang="ko-KR" dirty="0"/>
                <a:t>, </a:t>
              </a:r>
              <a:r>
                <a:rPr lang="ko-KR" altLang="en-US" dirty="0"/>
                <a:t>사회적 재난 사태를 겪어오면서 가장 먼저 위축되는 분야가 문화예술</a:t>
              </a:r>
              <a:r>
                <a:rPr lang="en-US" altLang="ko-KR" dirty="0"/>
                <a:t>, </a:t>
              </a:r>
              <a:r>
                <a:rPr lang="ko-KR" altLang="en-US" dirty="0"/>
                <a:t>불안에 대한 민감도가 높아지면서 안전에 대한 가치는 삶에 중요한 요소로 자리 잡음</a:t>
              </a:r>
              <a:r>
                <a:rPr lang="en-US" altLang="ko-KR" dirty="0"/>
                <a:t>. </a:t>
              </a:r>
              <a:r>
                <a:rPr lang="ko-KR" altLang="en-US" dirty="0"/>
                <a:t>불편하지만 안전한 문화예술 향유를 위한 공간 구성과 안전을 위한 제도적 장치를 요구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03218" y="3186848"/>
            <a:ext cx="16508982" cy="1555200"/>
            <a:chOff x="703218" y="3054900"/>
            <a:chExt cx="16508982" cy="1555200"/>
          </a:xfrm>
        </p:grpSpPr>
        <p:grpSp>
          <p:nvGrpSpPr>
            <p:cNvPr id="22" name="그룹 21"/>
            <p:cNvGrpSpPr/>
            <p:nvPr/>
          </p:nvGrpSpPr>
          <p:grpSpPr>
            <a:xfrm>
              <a:off x="703218" y="3054900"/>
              <a:ext cx="16508982" cy="1555200"/>
              <a:chOff x="1093218" y="1903334"/>
              <a:chExt cx="16508982" cy="1487168"/>
            </a:xfrm>
          </p:grpSpPr>
          <p:sp>
            <p:nvSpPr>
              <p:cNvPr id="23" name="모서리가 둥근 직사각형 22"/>
              <p:cNvSpPr/>
              <p:nvPr/>
            </p:nvSpPr>
            <p:spPr>
              <a:xfrm>
                <a:off x="1093218" y="1989568"/>
                <a:ext cx="16508982" cy="1400934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2" name="직사각형 41"/>
            <p:cNvSpPr/>
            <p:nvPr/>
          </p:nvSpPr>
          <p:spPr>
            <a:xfrm>
              <a:off x="1855193" y="3173105"/>
              <a:ext cx="15061207" cy="1194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문화예술 분야의 급격한 디지털 전환의 양면성</a:t>
              </a: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/>
                <a:t>문화예술 분야에 있어서도 디지털 </a:t>
              </a:r>
              <a:r>
                <a:rPr lang="ko-KR" altLang="en-US" dirty="0" err="1"/>
                <a:t>리터러시</a:t>
              </a:r>
              <a:r>
                <a:rPr lang="en-US" altLang="ko-KR" dirty="0"/>
                <a:t>, </a:t>
              </a:r>
              <a:r>
                <a:rPr lang="ko-KR" altLang="en-US" dirty="0"/>
                <a:t>즉 디지털 기술과 환경에 대한 이해와 활용 역량을 높여야 할 필요성이 높음</a:t>
              </a:r>
              <a:r>
                <a:rPr lang="en-US" altLang="ko-KR" dirty="0"/>
                <a:t>. </a:t>
              </a:r>
              <a:r>
                <a:rPr lang="ko-KR" altLang="en-US" dirty="0"/>
                <a:t>디지털 관련 기술이나 정보를 이해하고 활용하는 능력을 중심으로 한 디지털 </a:t>
              </a:r>
              <a:r>
                <a:rPr lang="ko-KR" altLang="en-US" dirty="0" err="1"/>
                <a:t>리터러시는</a:t>
              </a:r>
              <a:r>
                <a:rPr lang="ko-KR" altLang="en-US" dirty="0"/>
                <a:t> 특히 문화예술 분야 종사자들에게는 필요한 역량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03218" y="8160300"/>
            <a:ext cx="16508982" cy="1555200"/>
            <a:chOff x="703218" y="8039100"/>
            <a:chExt cx="16508982" cy="1555200"/>
          </a:xfrm>
        </p:grpSpPr>
        <p:grpSp>
          <p:nvGrpSpPr>
            <p:cNvPr id="37" name="그룹 36"/>
            <p:cNvGrpSpPr/>
            <p:nvPr/>
          </p:nvGrpSpPr>
          <p:grpSpPr>
            <a:xfrm>
              <a:off x="703218" y="8039100"/>
              <a:ext cx="16508982" cy="1555200"/>
              <a:chOff x="1093218" y="1903334"/>
              <a:chExt cx="16508982" cy="1487168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1093218" y="1989568"/>
                <a:ext cx="16508982" cy="1400934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05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1855193" y="8188505"/>
              <a:ext cx="15061207" cy="1296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 이슈와 같이 대응하는 문화 예술</a:t>
              </a: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/>
                <a:t>문화예술이 갖는 교감과 소통의 능력</a:t>
              </a:r>
              <a:r>
                <a:rPr lang="en-US" altLang="ko-KR" dirty="0"/>
                <a:t>, </a:t>
              </a:r>
              <a:r>
                <a:rPr lang="ko-KR" altLang="en-US" dirty="0"/>
                <a:t>전파력 등은 환경 이슈에 대한 사회적 인식을 효 과적으로 확산하고 해결방안을 창의적으로 제안할 수 있다는 점이 중요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4531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786202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정리하자면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703218" y="1530900"/>
            <a:ext cx="16508982" cy="1553330"/>
            <a:chOff x="703218" y="1409700"/>
            <a:chExt cx="16508982" cy="1553330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553330"/>
              <a:chOff x="1093218" y="1903334"/>
              <a:chExt cx="16508982" cy="1487168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400934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500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06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1860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문화예술의 사회적 가치 및 역할 증대</a:t>
              </a: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/>
                <a:t>대규모 재난으로 </a:t>
              </a:r>
              <a:r>
                <a:rPr lang="ko-KR" altLang="en-US" dirty="0" err="1"/>
                <a:t>부터</a:t>
              </a:r>
              <a:r>
                <a:rPr lang="ko-KR" altLang="en-US" dirty="0"/>
                <a:t> 예술의 힘이 인류 사회의 회복탄력성을 </a:t>
              </a:r>
              <a:r>
                <a:rPr lang="ko-KR" altLang="en-US" dirty="0" err="1"/>
                <a:t>증대시킬</a:t>
              </a:r>
              <a:r>
                <a:rPr lang="ko-KR" altLang="en-US" dirty="0"/>
                <a:t> 것이라 보고 있으며</a:t>
              </a:r>
              <a:r>
                <a:rPr lang="en-US" altLang="ko-KR" dirty="0"/>
                <a:t>,</a:t>
              </a:r>
              <a:r>
                <a:rPr lang="ko-KR" altLang="en-US" dirty="0"/>
                <a:t>역설했다</a:t>
              </a:r>
              <a:r>
                <a:rPr lang="en-US" altLang="ko-KR" dirty="0"/>
                <a:t>. </a:t>
              </a:r>
              <a:r>
                <a:rPr lang="ko-KR" altLang="en-US" dirty="0"/>
                <a:t>유네스코는 코로나 </a:t>
              </a:r>
              <a:r>
                <a:rPr lang="en-US" altLang="ko-KR" dirty="0"/>
                <a:t>19</a:t>
              </a:r>
              <a:r>
                <a:rPr lang="ko-KR" altLang="en-US" dirty="0"/>
                <a:t>가 </a:t>
              </a:r>
              <a:r>
                <a:rPr lang="en-US" altLang="ko-KR" dirty="0"/>
                <a:t>WHO</a:t>
              </a:r>
              <a:r>
                <a:rPr lang="ko-KR" altLang="en-US" dirty="0"/>
                <a:t>를 통해 ‘세계적 대유행’ 즉 </a:t>
              </a:r>
              <a:r>
                <a:rPr lang="ko-KR" altLang="en-US" dirty="0" err="1"/>
                <a:t>팬데믹으로</a:t>
              </a:r>
              <a:r>
                <a:rPr lang="ko-KR" altLang="en-US" dirty="0"/>
                <a:t> 명명된 이후 ‘</a:t>
              </a:r>
              <a:r>
                <a:rPr lang="ko-KR" altLang="en-US" dirty="0" err="1"/>
                <a:t>리즐리아트</a:t>
              </a:r>
              <a:r>
                <a:rPr lang="ko-KR" altLang="en-US" dirty="0"/>
                <a:t>’</a:t>
              </a:r>
              <a:r>
                <a:rPr lang="en-US" altLang="ko-KR" dirty="0"/>
                <a:t>(</a:t>
              </a:r>
              <a:r>
                <a:rPr lang="en-US" altLang="ko-KR" dirty="0" err="1"/>
                <a:t>ResiliArt</a:t>
              </a:r>
              <a:r>
                <a:rPr lang="en-US" altLang="ko-KR" dirty="0"/>
                <a:t>) </a:t>
              </a:r>
              <a:r>
                <a:rPr lang="ko-KR" altLang="en-US" dirty="0"/>
                <a:t>라는 이름의 예술 캠페인 진행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03218" y="4844666"/>
            <a:ext cx="16508982" cy="1555200"/>
            <a:chOff x="703218" y="4686300"/>
            <a:chExt cx="16508982" cy="1555200"/>
          </a:xfrm>
        </p:grpSpPr>
        <p:grpSp>
          <p:nvGrpSpPr>
            <p:cNvPr id="27" name="그룹 26"/>
            <p:cNvGrpSpPr/>
            <p:nvPr/>
          </p:nvGrpSpPr>
          <p:grpSpPr>
            <a:xfrm>
              <a:off x="703218" y="4686300"/>
              <a:ext cx="16508982" cy="1555200"/>
              <a:chOff x="1093218" y="1903334"/>
              <a:chExt cx="16508982" cy="1487168"/>
            </a:xfrm>
          </p:grpSpPr>
          <p:sp>
            <p:nvSpPr>
              <p:cNvPr id="28" name="모서리가 둥근 직사각형 27"/>
              <p:cNvSpPr/>
              <p:nvPr/>
            </p:nvSpPr>
            <p:spPr>
              <a:xfrm>
                <a:off x="1093218" y="1989568"/>
                <a:ext cx="16508982" cy="1400934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08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1855193" y="4798539"/>
              <a:ext cx="15061207" cy="1194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팬덤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(Fandom),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소셜 공진화</a:t>
              </a: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/>
                <a:t>문화 수용이나 소비 행위를 넘어</a:t>
              </a:r>
              <a:r>
                <a:rPr lang="en-US" altLang="ko-KR" dirty="0"/>
                <a:t>, </a:t>
              </a:r>
              <a:r>
                <a:rPr lang="ko-KR" altLang="en-US" dirty="0"/>
                <a:t>생산</a:t>
              </a:r>
              <a:r>
                <a:rPr lang="en-US" altLang="ko-KR" dirty="0"/>
                <a:t>, </a:t>
              </a:r>
              <a:r>
                <a:rPr lang="ko-KR" altLang="en-US" dirty="0"/>
                <a:t>기획</a:t>
              </a:r>
              <a:r>
                <a:rPr lang="en-US" altLang="ko-KR" dirty="0"/>
                <a:t>, </a:t>
              </a:r>
              <a:r>
                <a:rPr lang="ko-KR" altLang="en-US" dirty="0"/>
                <a:t>매개</a:t>
              </a:r>
              <a:r>
                <a:rPr lang="en-US" altLang="ko-KR" dirty="0"/>
                <a:t>, </a:t>
              </a:r>
              <a:r>
                <a:rPr lang="ko-KR" altLang="en-US" dirty="0"/>
                <a:t>유통 등 문화의 전 영역에 적극적 인 </a:t>
              </a:r>
              <a:r>
                <a:rPr lang="ko-KR" altLang="en-US" dirty="0" err="1"/>
                <a:t>팬덤의</a:t>
              </a:r>
              <a:r>
                <a:rPr lang="ko-KR" altLang="en-US" dirty="0"/>
                <a:t> 출현은 향후 문화예술계 관객 개발이나 작품의 기획에도 더 많은 실험과 고민 을 요구하게 될 것으로 전망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03218" y="6502484"/>
            <a:ext cx="16508982" cy="1555200"/>
            <a:chOff x="703218" y="6362700"/>
            <a:chExt cx="16508982" cy="1555200"/>
          </a:xfrm>
        </p:grpSpPr>
        <p:grpSp>
          <p:nvGrpSpPr>
            <p:cNvPr id="32" name="그룹 31"/>
            <p:cNvGrpSpPr/>
            <p:nvPr/>
          </p:nvGrpSpPr>
          <p:grpSpPr>
            <a:xfrm>
              <a:off x="703218" y="6362700"/>
              <a:ext cx="16508982" cy="1555200"/>
              <a:chOff x="1093218" y="1903334"/>
              <a:chExt cx="16508982" cy="1487168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93218" y="1989568"/>
                <a:ext cx="16508982" cy="1400934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09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6" name="직사각형 35"/>
            <p:cNvSpPr/>
            <p:nvPr/>
          </p:nvSpPr>
          <p:spPr>
            <a:xfrm>
              <a:off x="1855193" y="6493521"/>
              <a:ext cx="15061207" cy="1194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멀티 페르소나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탈물질주의 시대</a:t>
              </a: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/>
                <a:t>멀티 페르소나의 출현과 트렌드는 문화예술의 강점과 실험정신 과 상호작용하며</a:t>
              </a:r>
              <a:r>
                <a:rPr lang="en-US" altLang="ko-KR" dirty="0"/>
                <a:t>, </a:t>
              </a:r>
              <a:r>
                <a:rPr lang="ko-KR" altLang="en-US" dirty="0"/>
                <a:t>더 창의적인 결과를 창출할 가능성이 높으며</a:t>
              </a:r>
              <a:r>
                <a:rPr lang="en-US" altLang="ko-KR" dirty="0"/>
                <a:t> </a:t>
              </a:r>
              <a:r>
                <a:rPr lang="ko-KR" altLang="en-US" dirty="0"/>
                <a:t>향후 정책적으로는 보다 더 고급화된 지원</a:t>
              </a:r>
              <a:r>
                <a:rPr lang="en-US" altLang="ko-KR" dirty="0"/>
                <a:t>, </a:t>
              </a:r>
              <a:r>
                <a:rPr lang="ko-KR" altLang="en-US" dirty="0"/>
                <a:t>실험적이고 창의적인 시도가 가능한 지원 방안이 필요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03218" y="3186848"/>
            <a:ext cx="16508982" cy="1555200"/>
            <a:chOff x="703218" y="3054900"/>
            <a:chExt cx="16508982" cy="1555200"/>
          </a:xfrm>
        </p:grpSpPr>
        <p:grpSp>
          <p:nvGrpSpPr>
            <p:cNvPr id="22" name="그룹 21"/>
            <p:cNvGrpSpPr/>
            <p:nvPr/>
          </p:nvGrpSpPr>
          <p:grpSpPr>
            <a:xfrm>
              <a:off x="703218" y="3054900"/>
              <a:ext cx="16508982" cy="1555200"/>
              <a:chOff x="1093218" y="1903334"/>
              <a:chExt cx="16508982" cy="1487168"/>
            </a:xfrm>
          </p:grpSpPr>
          <p:sp>
            <p:nvSpPr>
              <p:cNvPr id="23" name="모서리가 둥근 직사각형 22"/>
              <p:cNvSpPr/>
              <p:nvPr/>
            </p:nvSpPr>
            <p:spPr>
              <a:xfrm>
                <a:off x="1093218" y="1989568"/>
                <a:ext cx="16508982" cy="1400934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07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2" name="직사각형 41"/>
            <p:cNvSpPr/>
            <p:nvPr/>
          </p:nvSpPr>
          <p:spPr>
            <a:xfrm>
              <a:off x="1855193" y="3173105"/>
              <a:ext cx="15061207" cy="1194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문화예술 분야의 느슨한 연대 확대</a:t>
              </a: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/>
                <a:t>타의에 의해 연결을 유지해야만 하는 전체주의적 관계에서 벗어나</a:t>
              </a:r>
              <a:r>
                <a:rPr lang="en-US" altLang="ko-KR" dirty="0"/>
                <a:t>, </a:t>
              </a:r>
              <a:r>
                <a:rPr lang="ko-KR" altLang="en-US" dirty="0"/>
                <a:t>나 자신으로서 맺을 수 있는 관계에 집중하는데 가치</a:t>
              </a:r>
              <a:r>
                <a:rPr lang="en-US" altLang="ko-KR" dirty="0"/>
                <a:t>, </a:t>
              </a:r>
              <a:r>
                <a:rPr lang="ko-KR" altLang="en-US" dirty="0"/>
                <a:t>젊은 세대에게 강하게 </a:t>
              </a:r>
              <a:r>
                <a:rPr lang="ko-KR" altLang="en-US" dirty="0" err="1"/>
                <a:t>발현되</a:t>
              </a:r>
              <a:r>
                <a:rPr lang="ko-KR" altLang="en-US" dirty="0"/>
                <a:t> 는 현상인 ‘느슨한 </a:t>
              </a:r>
              <a:r>
                <a:rPr lang="ko-KR" altLang="en-US" dirty="0" err="1"/>
                <a:t>연대’는</a:t>
              </a:r>
              <a:r>
                <a:rPr lang="ko-KR" altLang="en-US" dirty="0"/>
                <a:t> 앞으로도 지속적으로 다양한 양상으로 확산될 전망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03218" y="8160300"/>
            <a:ext cx="16508982" cy="1676170"/>
            <a:chOff x="703218" y="8039100"/>
            <a:chExt cx="16508982" cy="1676170"/>
          </a:xfrm>
        </p:grpSpPr>
        <p:grpSp>
          <p:nvGrpSpPr>
            <p:cNvPr id="37" name="그룹 36"/>
            <p:cNvGrpSpPr/>
            <p:nvPr/>
          </p:nvGrpSpPr>
          <p:grpSpPr>
            <a:xfrm>
              <a:off x="703218" y="8039100"/>
              <a:ext cx="16508982" cy="1676170"/>
              <a:chOff x="1093218" y="1903334"/>
              <a:chExt cx="16508982" cy="1602846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1093218" y="1989568"/>
                <a:ext cx="16508982" cy="1516612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1855193" y="8188505"/>
              <a:ext cx="15061207" cy="15267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크리에이티브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에이징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(Creative Aging),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문화예술의 주요 주체로 부상한 노년층</a:t>
              </a: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/>
                <a:t>코로나</a:t>
              </a:r>
              <a:r>
                <a:rPr lang="en-US" altLang="ko-KR" dirty="0"/>
                <a:t>19</a:t>
              </a:r>
              <a:r>
                <a:rPr lang="ko-KR" altLang="en-US" dirty="0"/>
                <a:t>로 인 해 습득된 기술 접근성의 확대와 다양한 매체의 개발로 시니어 문화 생산력은 커질 것이 며</a:t>
              </a:r>
              <a:r>
                <a:rPr lang="en-US" altLang="ko-KR" dirty="0"/>
                <a:t>, </a:t>
              </a:r>
              <a:r>
                <a:rPr lang="ko-KR" altLang="en-US" dirty="0"/>
                <a:t>문화예술분야와의 연계도 확대될 것으로 전망</a:t>
              </a:r>
              <a:r>
                <a:rPr lang="en-US" altLang="ko-KR" dirty="0"/>
                <a:t>,</a:t>
              </a:r>
              <a:r>
                <a:rPr lang="ko-KR" altLang="en-US" dirty="0"/>
                <a:t> 노년층을 대상으로 이들의 경험치와 재능을 활용하여 창의적인 도전과 활기찬 삶을 누릴 수 있는 문화예술 지원이 중요 </a:t>
              </a:r>
              <a:r>
                <a:rPr lang="en-US" altLang="ko-KR" dirty="0"/>
                <a:t>,70</a:t>
              </a:r>
              <a:r>
                <a:rPr lang="ko-KR" altLang="en-US" dirty="0"/>
                <a:t>대 유튜브 </a:t>
              </a:r>
              <a:r>
                <a:rPr lang="ko-KR" altLang="en-US" dirty="0" err="1"/>
                <a:t>크리에이터들이</a:t>
              </a:r>
              <a:r>
                <a:rPr lang="ko-KR" altLang="en-US" dirty="0"/>
                <a:t> 젊은 층에 주목받는 이유는 이들이 주로 자신들의 인생 노하우나 경험 등을 나누며 자신들의 목소리를 내고 있기 때문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1393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하늘, 야외, 건물, 구름이(가) 표시된 사진&#10;&#10;자동 생성된 설명">
            <a:extLst>
              <a:ext uri="{FF2B5EF4-FFF2-40B4-BE49-F238E27FC236}">
                <a16:creationId xmlns:a16="http://schemas.microsoft.com/office/drawing/2014/main" id="{FA5CEFD5-93D9-4868-AC91-6AC52E67F4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Rectangle 75">
            <a:extLst>
              <a:ext uri="{FF2B5EF4-FFF2-40B4-BE49-F238E27FC236}">
                <a16:creationId xmlns:a16="http://schemas.microsoft.com/office/drawing/2014/main" id="{55664D46-F46F-46A5-880D-0F88364BCE07}"/>
              </a:ext>
            </a:extLst>
          </p:cNvPr>
          <p:cNvSpPr/>
          <p:nvPr/>
        </p:nvSpPr>
        <p:spPr>
          <a:xfrm>
            <a:off x="0" y="0"/>
            <a:ext cx="11391900" cy="10287000"/>
          </a:xfrm>
          <a:prstGeom prst="rect">
            <a:avLst/>
          </a:prstGeom>
          <a:gradFill>
            <a:gsLst>
              <a:gs pos="0">
                <a:srgbClr val="2269F7">
                  <a:alpha val="70000"/>
                </a:srgbClr>
              </a:gs>
              <a:gs pos="96000">
                <a:srgbClr val="2269F7">
                  <a:alpha val="70000"/>
                  <a:lumMod val="75000"/>
                </a:srgbClr>
              </a:gs>
            </a:gsLst>
            <a:lin ang="2700000" scaled="0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페이퍼로지 5 Medium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1229" y="2506013"/>
            <a:ext cx="12087443" cy="1508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ExtraBold" pitchFamily="34" charset="0"/>
                <a:ea typeface="맑은 고딕" panose="020B0503020000020004" pitchFamily="50" charset="-127"/>
                <a:cs typeface="Open Sans ExtraBold" pitchFamily="34" charset="0"/>
              </a:rPr>
              <a:t>THANK YOU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8077200" y="3385508"/>
            <a:ext cx="233992" cy="233992"/>
            <a:chOff x="8190889" y="1851895"/>
            <a:chExt cx="233992" cy="2339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0889" y="1851895"/>
              <a:ext cx="233992" cy="23399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171208" y="9029944"/>
            <a:ext cx="613981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oto Sans CJK KR DemiLight" pitchFamily="34" charset="0"/>
              </a:rPr>
              <a:t>오인택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그동안의 문화예술의 분야 변화들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794950" y="1530901"/>
            <a:ext cx="16508982" cy="3460200"/>
            <a:chOff x="794950" y="1409700"/>
            <a:chExt cx="16508982" cy="3498362"/>
          </a:xfrm>
        </p:grpSpPr>
        <p:grpSp>
          <p:nvGrpSpPr>
            <p:cNvPr id="4" name="그룹 3"/>
            <p:cNvGrpSpPr/>
            <p:nvPr/>
          </p:nvGrpSpPr>
          <p:grpSpPr>
            <a:xfrm>
              <a:off x="794950" y="1409700"/>
              <a:ext cx="16508982" cy="3498362"/>
              <a:chOff x="1184950" y="1903334"/>
              <a:chExt cx="16508982" cy="3349354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184950" y="2026105"/>
                <a:ext cx="16508982" cy="3226583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32585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생활문화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생활예술의 확산</a:t>
              </a: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생활예술과 생활문화는 민간 영역의 자발적 움직임과  정부에서도 관련 제도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시설 등의 확충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정책 마련 등을 지원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생활예술은 공동체 의 결속을 도모하고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시민 정체성을 증진시키고 사회 발전에 긍정적으로 기여하는 역할 을 하며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생활문화는 마을과 동네를 예술가 또는 문화예술 활동가들과 결합시켜 생활공동체를 복원 회복하는 것에 초점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생활</a:t>
              </a:r>
              <a:r>
                <a:rPr lang="en-US" altLang="ko-KR" sz="2000" dirty="0"/>
                <a:t>SOC </a:t>
              </a:r>
              <a:r>
                <a:rPr lang="ko-KR" altLang="en-US" sz="2000" dirty="0"/>
                <a:t>복합화 사업을 통해 일상과 밀접한 체육관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도서관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어린이집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주차장 등 다양한 시설을 한 공간에 모으는 사업을 추진</a:t>
              </a:r>
              <a:r>
                <a:rPr lang="en-US" altLang="ko-KR" sz="2000" dirty="0"/>
                <a:t> </a:t>
              </a:r>
              <a:r>
                <a:rPr lang="ko-KR" altLang="en-US" sz="2000" dirty="0"/>
                <a:t>지역사회 중심으로 생활문화가 확산되고 정착하는데 기여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지역 주민이 직접 주체적으로 참여하는 다양한 생활문화 프로그램들이 생겨나고 생활문화 캠페인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생활문화 축제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생활문화 동아리 등 다양한 형태의 생활문화가 지속적으로 확대 중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68928" y="5295900"/>
            <a:ext cx="16635004" cy="3733801"/>
            <a:chOff x="703218" y="8039100"/>
            <a:chExt cx="16508982" cy="3767112"/>
          </a:xfrm>
        </p:grpSpPr>
        <p:grpSp>
          <p:nvGrpSpPr>
            <p:cNvPr id="37" name="그룹 36"/>
            <p:cNvGrpSpPr/>
            <p:nvPr/>
          </p:nvGrpSpPr>
          <p:grpSpPr>
            <a:xfrm>
              <a:off x="703218" y="8039100"/>
              <a:ext cx="16508982" cy="3767112"/>
              <a:chOff x="1093218" y="1903334"/>
              <a:chExt cx="16508982" cy="3602320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1093218" y="1989568"/>
                <a:ext cx="16508982" cy="351608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04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1855193" y="8188505"/>
              <a:ext cx="15061207" cy="32517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말이 칼이 되는 시대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혐오와 갈등의 만연</a:t>
              </a: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우리사회는 성별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장애인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노인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이주 노동자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특정 종교인 등 다양한 혐오와 갈등이 만연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경제적 양극화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경기 침체로 불안한 심리상태와 불만을 표출 욕구가 강해지면서 사회적 소수와 약자에 대한 혐오의 확산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‘여성 혐오’ 에 대한 적극적인 분노가 표출되며 페미니즘이 중요한 기치로 자리 잡은 한편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페미니즘</a:t>
              </a:r>
              <a:r>
                <a:rPr lang="en-US" altLang="ko-KR" sz="2000" dirty="0"/>
                <a:t> </a:t>
              </a:r>
              <a:r>
                <a:rPr lang="ko-KR" altLang="en-US" sz="2000" dirty="0"/>
                <a:t>에 대한 </a:t>
              </a:r>
              <a:r>
                <a:rPr lang="ko-KR" altLang="en-US" sz="2000" dirty="0" err="1"/>
                <a:t>백래쉬로</a:t>
              </a:r>
              <a:r>
                <a:rPr lang="ko-KR" altLang="en-US" sz="2000" dirty="0"/>
                <a:t> 남성들의 극단적인 반발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취업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주거 문제 등에 대해 청년층과 중장년층의 인식이 다르게 나타나면서 문제 해결을 위한 정책 및 제도에 대한 평가가 극명하게 갈리고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일련의 정치적 사건을 통해 세대 간에 존재하던 정치 이슈에 대한 세대 갈등이 심화</a:t>
              </a:r>
              <a:r>
                <a:rPr lang="en-US" altLang="ko-KR" sz="2000" dirty="0"/>
                <a:t> 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경제 위기로 인한 불안감 증대와 ‘단일 </a:t>
              </a:r>
              <a:r>
                <a:rPr lang="ko-KR" altLang="en-US" sz="2000" dirty="0" err="1"/>
                <a:t>민족’이라는</a:t>
              </a:r>
              <a:r>
                <a:rPr lang="ko-KR" altLang="en-US" sz="2000" dirty="0"/>
                <a:t> 인식에 기인한 이방인에 대한 배척 심리로 난민과 이주민에 대한 혐오 또한 증가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337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그동안의 문화예술의 분야 변화들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794950" y="1530901"/>
            <a:ext cx="16508982" cy="3460200"/>
            <a:chOff x="794950" y="1409700"/>
            <a:chExt cx="16508982" cy="3498362"/>
          </a:xfrm>
        </p:grpSpPr>
        <p:grpSp>
          <p:nvGrpSpPr>
            <p:cNvPr id="4" name="그룹 3"/>
            <p:cNvGrpSpPr/>
            <p:nvPr/>
          </p:nvGrpSpPr>
          <p:grpSpPr>
            <a:xfrm>
              <a:off x="794950" y="1409700"/>
              <a:ext cx="16508982" cy="3498362"/>
              <a:chOff x="1184950" y="1903334"/>
              <a:chExt cx="16508982" cy="3349354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184950" y="2026105"/>
                <a:ext cx="16508982" cy="3226583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506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05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32585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지방자치에서 문화분권의 중요성 인식 </a:t>
              </a: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지방자치분권은 각 지역별로 실정에 맞는 행정 추진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예산 집행 등이 가능하고 행정의 민주화를 보다 실질적으로 구현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문화분권은 지방 자치분권 실현을 이끄는 하나의 견인차 역할로  지역 문화의 고유성을 유지 및 발전시키고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문화자치 역량을 키워 지역 주민의 참여를 높임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/>
                <a:t> </a:t>
              </a:r>
              <a:r>
                <a:rPr lang="ko-KR" altLang="en-US" sz="2000" dirty="0"/>
                <a:t>문화예술과 관련된 역량에 지역마다 차이가 존재</a:t>
              </a:r>
              <a:r>
                <a:rPr lang="en-US" altLang="ko-KR" sz="2000" dirty="0"/>
                <a:t>,</a:t>
              </a:r>
              <a:r>
                <a:rPr lang="ko-KR" altLang="en-US" sz="2000" dirty="0"/>
                <a:t> 문화 분권으로 인해 지역 간 문화 격차가 심화될 수 있다는 문제점이 존재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/>
                <a:t> </a:t>
              </a:r>
              <a:r>
                <a:rPr lang="ko-KR" altLang="en-US" sz="2000" dirty="0"/>
                <a:t>전문가 평가단은 현 정부의 지방자치분권 추구와 강조로 지역문화 분권 정책을 추진 함에 따라 지역 간 문화예술 역량 차이로 지역 간 문화격차가 심화될 전망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이를 중앙정부의 대응책 마련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지역이 스스로 인식하고 해결하려는 자체적인 시도가 이어질 것이라는 전망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38596" y="5372100"/>
            <a:ext cx="16635004" cy="3200400"/>
            <a:chOff x="703218" y="8039100"/>
            <a:chExt cx="16508982" cy="3228952"/>
          </a:xfrm>
        </p:grpSpPr>
        <p:grpSp>
          <p:nvGrpSpPr>
            <p:cNvPr id="37" name="그룹 36"/>
            <p:cNvGrpSpPr/>
            <p:nvPr/>
          </p:nvGrpSpPr>
          <p:grpSpPr>
            <a:xfrm>
              <a:off x="703218" y="8039100"/>
              <a:ext cx="16508982" cy="3228952"/>
              <a:chOff x="1093218" y="1903334"/>
              <a:chExt cx="16508982" cy="3087702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1093218" y="1989568"/>
                <a:ext cx="16508982" cy="3001468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06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1855193" y="8188505"/>
              <a:ext cx="15061207" cy="28697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예술가의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젠트리피케이션</a:t>
              </a: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예술가의 활동으로 인해 저평가 지역이 극적으로 상권을 변화시키는 사례를 통해 예술가는 예술을 통해 지역 활성화에 기여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비교적 저렴한 임대료를 </a:t>
              </a:r>
              <a:r>
                <a:rPr lang="ko-KR" altLang="en-US" sz="2000" dirty="0" err="1"/>
                <a:t>기반으</a:t>
              </a:r>
              <a:r>
                <a:rPr lang="ko-KR" altLang="en-US" sz="2000" dirty="0"/>
                <a:t> 로 창작활동을 하는 예술인들이 모여 그 지역만의 </a:t>
              </a:r>
              <a:r>
                <a:rPr lang="ko-KR" altLang="en-US" sz="2000" dirty="0" err="1"/>
                <a:t>특색있는</a:t>
              </a:r>
              <a:r>
                <a:rPr lang="ko-KR" altLang="en-US" sz="2000" dirty="0"/>
                <a:t> 문화예술 콘텐츠가 발달하 게 되면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이를 찾는 사람들이 많아져 유동인구가 늘고 지역의 매력도를 높여주면서 상권 이 발달하고 지역이 활성화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거대 상업자본이 유입</a:t>
              </a:r>
              <a:r>
                <a:rPr lang="en-US" altLang="ko-KR" sz="2000" dirty="0"/>
                <a:t>,</a:t>
              </a:r>
              <a:r>
                <a:rPr lang="ko-KR" altLang="en-US" sz="2000" dirty="0"/>
                <a:t> 임대료가 치솟게 되고 소상공인과 예술가들은 수년간 닦아 놓은 삶의 터전을 잃게 되는 사회적 부작용 발생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예술가는 </a:t>
              </a:r>
              <a:r>
                <a:rPr lang="ko-KR" altLang="en-US" sz="2000" dirty="0" err="1"/>
                <a:t>젠트리피케이션을</a:t>
              </a:r>
              <a:r>
                <a:rPr lang="ko-KR" altLang="en-US" sz="2000" dirty="0"/>
                <a:t> 촉발시키는 ‘</a:t>
              </a:r>
              <a:r>
                <a:rPr lang="ko-KR" altLang="en-US" sz="2000" dirty="0" err="1"/>
                <a:t>젠트리파이어‘로</a:t>
              </a:r>
              <a:r>
                <a:rPr lang="ko-KR" altLang="en-US" sz="2000" dirty="0"/>
                <a:t> 인식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동시에 높은 임대료를 감당하지 못해 밀려나는 피해자로 인식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문화생태계가 상생을 목적으로 예술가와 협업해야 하며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그에 대한 맞는 보상이 필요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8776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하늘, 야외, 건물, 구름이(가) 표시된 사진&#10;&#10;자동 생성된 설명">
            <a:extLst>
              <a:ext uri="{FF2B5EF4-FFF2-40B4-BE49-F238E27FC236}">
                <a16:creationId xmlns:a16="http://schemas.microsoft.com/office/drawing/2014/main" id="{070BFE6E-BF5E-4E55-9412-52D054CC0F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tangle 75">
            <a:extLst>
              <a:ext uri="{FF2B5EF4-FFF2-40B4-BE49-F238E27FC236}">
                <a16:creationId xmlns:a16="http://schemas.microsoft.com/office/drawing/2014/main" id="{4583D0E5-775C-4B7E-9705-404C35EC228B}"/>
              </a:ext>
            </a:extLst>
          </p:cNvPr>
          <p:cNvSpPr/>
          <p:nvPr/>
        </p:nvSpPr>
        <p:spPr>
          <a:xfrm>
            <a:off x="0" y="0"/>
            <a:ext cx="11391900" cy="10287000"/>
          </a:xfrm>
          <a:prstGeom prst="rect">
            <a:avLst/>
          </a:prstGeom>
          <a:gradFill>
            <a:gsLst>
              <a:gs pos="0">
                <a:srgbClr val="2269F7">
                  <a:alpha val="70000"/>
                </a:srgbClr>
              </a:gs>
              <a:gs pos="96000">
                <a:srgbClr val="2269F7">
                  <a:alpha val="70000"/>
                  <a:lumMod val="75000"/>
                </a:srgbClr>
              </a:gs>
            </a:gsLst>
            <a:lin ang="2700000" scaled="0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페이퍼로지 5 Medium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2295" y="3002314"/>
            <a:ext cx="16272723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문화소비 트렌드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02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3351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문화 소비의 트렌드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794950" y="1530901"/>
            <a:ext cx="16508982" cy="3463106"/>
            <a:chOff x="794950" y="1409700"/>
            <a:chExt cx="16508982" cy="3501301"/>
          </a:xfrm>
        </p:grpSpPr>
        <p:grpSp>
          <p:nvGrpSpPr>
            <p:cNvPr id="4" name="그룹 3"/>
            <p:cNvGrpSpPr/>
            <p:nvPr/>
          </p:nvGrpSpPr>
          <p:grpSpPr>
            <a:xfrm>
              <a:off x="794950" y="1409700"/>
              <a:ext cx="16508982" cy="3498362"/>
              <a:chOff x="1184950" y="1903334"/>
              <a:chExt cx="16508982" cy="3349354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184950" y="2026105"/>
                <a:ext cx="16508982" cy="3226583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506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33518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이코노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럭스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문화소비자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경제적 합리성을 따지면서도 자신에게 가장 큰 만족감과 행복을 안겨주는 상품을 소비하는 ‘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이코노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럭스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Econo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-Lux)’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소비자가 소비 문화를 주도</a:t>
              </a: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/>
                <a:t>잘파세대</a:t>
              </a:r>
              <a:r>
                <a:rPr lang="ko-KR" altLang="en-US" sz="2000" dirty="0"/>
                <a:t> </a:t>
              </a:r>
              <a:r>
                <a:rPr lang="en-US" altLang="ko-KR" sz="2000" dirty="0"/>
                <a:t>(Z</a:t>
              </a:r>
              <a:r>
                <a:rPr lang="ko-KR" altLang="en-US" sz="2000" dirty="0"/>
                <a:t>세대 </a:t>
              </a:r>
              <a:r>
                <a:rPr lang="en-US" altLang="ko-KR" sz="2000" dirty="0"/>
                <a:t>+ </a:t>
              </a:r>
              <a:r>
                <a:rPr lang="ko-KR" altLang="en-US" sz="2000" dirty="0"/>
                <a:t>알파세대</a:t>
              </a:r>
              <a:r>
                <a:rPr lang="en-US" altLang="ko-KR" sz="2000" dirty="0"/>
                <a:t>) </a:t>
              </a:r>
              <a:r>
                <a:rPr lang="ko-KR" altLang="en-US" sz="2000" dirty="0" err="1"/>
                <a:t>이</a:t>
              </a:r>
              <a:r>
                <a:rPr lang="ko-KR" altLang="en-US" sz="2000" b="0" i="0" dirty="0" err="1">
                  <a:solidFill>
                    <a:srgbClr val="1E1E1E"/>
                  </a:solidFill>
                  <a:effectLst/>
                  <a:latin typeface="Apple SD Gothic Neo"/>
                </a:rPr>
                <a:t>코노</a:t>
              </a:r>
              <a:r>
                <a:rPr lang="en-US" altLang="ko-KR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-</a:t>
              </a:r>
              <a:r>
                <a:rPr lang="ko-KR" altLang="en-US" sz="2000" b="0" i="0" dirty="0" err="1">
                  <a:solidFill>
                    <a:srgbClr val="1E1E1E"/>
                  </a:solidFill>
                  <a:effectLst/>
                  <a:latin typeface="Apple SD Gothic Neo"/>
                </a:rPr>
                <a:t>럭스</a:t>
              </a:r>
              <a:r>
                <a:rPr lang="ko-KR" altLang="en-US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 문화소비자의 중심</a:t>
              </a:r>
              <a:endParaRPr lang="en-US" altLang="ko-KR" sz="2000" b="0" i="0" dirty="0">
                <a:solidFill>
                  <a:srgbClr val="1E1E1E"/>
                </a:solidFill>
                <a:effectLst/>
                <a:latin typeface="Apple SD Gothic Neo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검소하면서도 </a:t>
              </a:r>
              <a:r>
                <a:rPr lang="ko-KR" altLang="en-US" sz="2000" b="0" i="0" dirty="0" err="1">
                  <a:solidFill>
                    <a:srgbClr val="1E1E1E"/>
                  </a:solidFill>
                  <a:effectLst/>
                  <a:latin typeface="Apple SD Gothic Neo"/>
                </a:rPr>
                <a:t>럭셔리하고</a:t>
              </a:r>
              <a:r>
                <a:rPr lang="ko-KR" altLang="en-US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 대중적이면서도 </a:t>
              </a:r>
              <a:r>
                <a:rPr lang="ko-KR" altLang="en-US" sz="2000" b="0" i="0" dirty="0" err="1">
                  <a:solidFill>
                    <a:srgbClr val="1E1E1E"/>
                  </a:solidFill>
                  <a:effectLst/>
                  <a:latin typeface="Apple SD Gothic Neo"/>
                </a:rPr>
                <a:t>고급진</a:t>
              </a:r>
              <a:r>
                <a:rPr lang="en-US" altLang="ko-KR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, </a:t>
              </a:r>
              <a:r>
                <a:rPr lang="ko-KR" altLang="en-US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지역적이면서도 글로벌한 양면적인 모습</a:t>
              </a:r>
              <a:r>
                <a:rPr lang="en-US" altLang="ko-KR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.</a:t>
              </a:r>
              <a:r>
                <a:rPr lang="ko-KR" altLang="en-US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 자기만의 고유하고 역동적인 기준에 따라 경제적으로 합리적이면서도 자신에게 가장 큰 만족감과 행복함을 주는 제품과 서비스를 소비</a:t>
              </a:r>
              <a:endParaRPr lang="en-US" altLang="ko-KR" sz="2000" b="0" i="0" dirty="0">
                <a:solidFill>
                  <a:srgbClr val="1E1E1E"/>
                </a:solidFill>
                <a:effectLst/>
                <a:latin typeface="Apple SD Gothic Neo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“편의점 도시락으로 점심을 때우면서 명품 가방을 산다</a:t>
              </a:r>
              <a:r>
                <a:rPr lang="en-US" altLang="ko-KR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!”, “</a:t>
              </a:r>
              <a:r>
                <a:rPr lang="ko-KR" altLang="en-US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하루의 </a:t>
              </a:r>
              <a:r>
                <a:rPr lang="ko-KR" altLang="en-US" sz="2000" b="0" i="0" dirty="0" err="1">
                  <a:solidFill>
                    <a:srgbClr val="1E1E1E"/>
                  </a:solidFill>
                  <a:effectLst/>
                  <a:latin typeface="Apple SD Gothic Neo"/>
                </a:rPr>
                <a:t>플렉스를</a:t>
              </a:r>
              <a:r>
                <a:rPr lang="ko-KR" altLang="en-US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 즐기는 데 </a:t>
              </a:r>
              <a:r>
                <a:rPr lang="ko-KR" altLang="en-US" sz="2000" b="0" i="0" dirty="0" err="1">
                  <a:solidFill>
                    <a:srgbClr val="1E1E1E"/>
                  </a:solidFill>
                  <a:effectLst/>
                  <a:latin typeface="Apple SD Gothic Neo"/>
                </a:rPr>
                <a:t>가진돈을</a:t>
              </a:r>
              <a:r>
                <a:rPr lang="ko-KR" altLang="en-US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 모두 쓸 수 있다”</a:t>
              </a:r>
              <a:endParaRPr lang="en-US" altLang="ko-KR" sz="2000" b="0" i="0" dirty="0">
                <a:solidFill>
                  <a:srgbClr val="1E1E1E"/>
                </a:solidFill>
                <a:effectLst/>
                <a:latin typeface="Apple SD Gothic Neo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부자는 못 </a:t>
              </a:r>
              <a:r>
                <a:rPr lang="ko-KR" altLang="en-US" sz="2000" b="0" i="0" dirty="0" err="1">
                  <a:solidFill>
                    <a:srgbClr val="1E1E1E"/>
                  </a:solidFill>
                  <a:effectLst/>
                  <a:latin typeface="Apple SD Gothic Neo"/>
                </a:rPr>
                <a:t>될지언정</a:t>
              </a:r>
              <a:r>
                <a:rPr lang="ko-KR" altLang="en-US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 부자 체험을 해보는 것은 중요하며</a:t>
              </a:r>
              <a:r>
                <a:rPr lang="en-US" altLang="ko-KR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, </a:t>
              </a:r>
              <a:r>
                <a:rPr lang="ko-KR" altLang="en-US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열심히 살되</a:t>
              </a:r>
              <a:r>
                <a:rPr lang="en-US" altLang="ko-KR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, </a:t>
              </a:r>
              <a:r>
                <a:rPr lang="ko-KR" altLang="en-US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치열한 삶은 내려놓을 준비가 된 것</a:t>
              </a:r>
              <a:r>
                <a:rPr lang="en-US" altLang="ko-KR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. </a:t>
              </a:r>
              <a:r>
                <a:rPr lang="ko-KR" altLang="en-US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목에 칼이 들어와도 자기 취향은 포기하지 않아서 종잡을 수 없는 요즘 문화소비자</a:t>
              </a:r>
              <a:endParaRPr lang="en-US" altLang="ko-KR" sz="2000" dirty="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38596" y="5372101"/>
            <a:ext cx="16635004" cy="3886200"/>
            <a:chOff x="703218" y="8039100"/>
            <a:chExt cx="16508982" cy="3920870"/>
          </a:xfrm>
        </p:grpSpPr>
        <p:grpSp>
          <p:nvGrpSpPr>
            <p:cNvPr id="37" name="그룹 36"/>
            <p:cNvGrpSpPr/>
            <p:nvPr/>
          </p:nvGrpSpPr>
          <p:grpSpPr>
            <a:xfrm>
              <a:off x="703218" y="8039100"/>
              <a:ext cx="16508982" cy="3920870"/>
              <a:chOff x="1093218" y="1903334"/>
              <a:chExt cx="16508982" cy="3749352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1093218" y="1989568"/>
                <a:ext cx="16508982" cy="3663118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1855193" y="8188505"/>
              <a:ext cx="15061207" cy="37175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추억 보정과 문화 소비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추억 속 영화가 다시 인기를 얻고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과거 영상을 반복 소비하며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단종된 패션 브랜드나 과자가 부활하는 ‘추억 보정’ 문화 소비 패턴이 지속</a:t>
              </a:r>
              <a:b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새로운 것에 도전하기보다는 ‘추억 </a:t>
              </a:r>
              <a:r>
                <a:rPr lang="ko-KR" altLang="en-US" sz="2000" dirty="0" err="1"/>
                <a:t>보정’된</a:t>
              </a:r>
              <a:r>
                <a:rPr lang="ko-KR" altLang="en-US" sz="2000" dirty="0"/>
                <a:t> 콘텐츠를 소비하는 패턴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추억 보정은 과거에 경험한 것에 대해 익숙함과 추억을 더해 보다 호의적으로 평가하는 대중의 심리를 뜻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일시적인 </a:t>
              </a:r>
              <a:r>
                <a:rPr lang="ko-KR" altLang="en-US" sz="2000" dirty="0" err="1"/>
                <a:t>레트로</a:t>
              </a:r>
              <a:r>
                <a:rPr lang="ko-KR" altLang="en-US" sz="2000" dirty="0"/>
                <a:t> 유행이 아니라 불안한 사회 분위기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미디어 채널의 증가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영상 저장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편집 기술의 발전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짧은 영상 시청 패턴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알고리즘 추천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인구 고령화 등 여러 사회적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기술적 요인이 복합적으로 작용한 결과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/>
                <a:t>2000</a:t>
              </a:r>
              <a:r>
                <a:rPr lang="ko-KR" altLang="en-US" sz="2000" dirty="0"/>
                <a:t>년대에 출생한 세대 역시 </a:t>
              </a:r>
              <a:r>
                <a:rPr lang="ko-KR" altLang="en-US" sz="2000" dirty="0" err="1"/>
                <a:t>그들만이</a:t>
              </a:r>
              <a:r>
                <a:rPr lang="ko-KR" altLang="en-US" sz="2000" dirty="0"/>
                <a:t> 공유하는 문화와 추억이 있다는 점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콘텐츠 시장에서는 </a:t>
              </a:r>
              <a:r>
                <a:rPr lang="ko-KR" altLang="en-US" sz="2000" dirty="0" err="1"/>
                <a:t>프리퀄</a:t>
              </a:r>
              <a:r>
                <a:rPr lang="ko-KR" altLang="en-US" sz="2000" dirty="0"/>
                <a:t> 형식의 작품이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알고리즘 추천 서비스에서는 소비자에게 ‘</a:t>
              </a:r>
              <a:r>
                <a:rPr lang="ko-KR" altLang="en-US" sz="2000" dirty="0" err="1"/>
                <a:t>익숙함’과</a:t>
              </a:r>
              <a:r>
                <a:rPr lang="ko-KR" altLang="en-US" sz="2000" dirty="0"/>
                <a:t> ‘새로움’ 사이 선택권을 주는 방식이 주목</a:t>
              </a:r>
              <a:endParaRPr lang="en-US" altLang="ko-K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04650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문화 소비의 트렌드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794950" y="1530901"/>
            <a:ext cx="16508982" cy="3460199"/>
            <a:chOff x="794950" y="1409700"/>
            <a:chExt cx="16508982" cy="3498362"/>
          </a:xfrm>
        </p:grpSpPr>
        <p:grpSp>
          <p:nvGrpSpPr>
            <p:cNvPr id="4" name="그룹 3"/>
            <p:cNvGrpSpPr/>
            <p:nvPr/>
          </p:nvGrpSpPr>
          <p:grpSpPr>
            <a:xfrm>
              <a:off x="794950" y="1409700"/>
              <a:ext cx="16508982" cy="3498362"/>
              <a:chOff x="1184950" y="1903334"/>
              <a:chExt cx="16508982" cy="3349354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184950" y="2026105"/>
                <a:ext cx="16508982" cy="3226583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506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3239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레이지어터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이코노미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먹고 즐기며 보다 손쉬운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다어어트를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추구하는 ‘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레이지어터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Lazieter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)’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이코노미에서 경쟁우위를 확보하려면 건강을 유지하면서도 소비자 기대에 부응할 수 있는 접근법 필요</a:t>
              </a: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게으른 </a:t>
              </a:r>
              <a:r>
                <a:rPr lang="ko-KR" altLang="en-US" sz="2000" dirty="0" err="1"/>
                <a:t>다이어터</a:t>
              </a:r>
              <a:r>
                <a:rPr lang="en-US" altLang="ko-KR" sz="2000" dirty="0"/>
                <a:t>. </a:t>
              </a:r>
              <a:r>
                <a:rPr lang="ko-KR" altLang="en-US" sz="2000" dirty="0"/>
                <a:t>휴대 전화를 보며 누워있지만 날씬하였으면 좋겠고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치킨은 먹고 있지만 건강하고 싶은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손쉬운 건강관리를 꿈꾸는 </a:t>
              </a:r>
              <a:r>
                <a:rPr lang="ko-KR" altLang="en-US" sz="2000" dirty="0" err="1"/>
                <a:t>다이어터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/>
                <a:t>제로콜라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제로맥주</a:t>
              </a:r>
              <a:r>
                <a:rPr lang="en-US" altLang="ko-KR" sz="2000" dirty="0"/>
                <a:t>,</a:t>
              </a:r>
              <a:r>
                <a:rPr lang="ko-KR" altLang="en-US" sz="2000" dirty="0"/>
                <a:t>제로 아이스크림 등 죄책감을 덜어주기 때문에 손쉬운 건강관리를 꿈꾸는 만큼 다이어트와 관련된 다양한 정보를 한속에 모아둔 플랫폼이 인기를 얻을 것으로 전망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문화</a:t>
              </a:r>
              <a:r>
                <a:rPr lang="en-US" altLang="ko-KR" sz="2000" dirty="0"/>
                <a:t>,</a:t>
              </a:r>
              <a:r>
                <a:rPr lang="ko-KR" altLang="en-US" sz="2000" dirty="0"/>
                <a:t>소비</a:t>
              </a:r>
              <a:r>
                <a:rPr lang="en-US" altLang="ko-KR" sz="2000" dirty="0"/>
                <a:t>,</a:t>
              </a:r>
              <a:r>
                <a:rPr lang="ko-KR" altLang="en-US" sz="2000" dirty="0"/>
                <a:t>경제로 이어지는 숨겨진 연결고리가 주요 포인트</a:t>
              </a:r>
              <a:endParaRPr lang="en-US" altLang="ko-KR" sz="2000" dirty="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38596" y="5372102"/>
            <a:ext cx="16635004" cy="3925080"/>
            <a:chOff x="703218" y="8039100"/>
            <a:chExt cx="16508982" cy="3960097"/>
          </a:xfrm>
        </p:grpSpPr>
        <p:grpSp>
          <p:nvGrpSpPr>
            <p:cNvPr id="37" name="그룹 36"/>
            <p:cNvGrpSpPr/>
            <p:nvPr/>
          </p:nvGrpSpPr>
          <p:grpSpPr>
            <a:xfrm>
              <a:off x="703218" y="8039100"/>
              <a:ext cx="16508982" cy="3920870"/>
              <a:chOff x="1093218" y="1903334"/>
              <a:chExt cx="16508982" cy="3749352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1093218" y="1989568"/>
                <a:ext cx="16508982" cy="3663118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04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1855193" y="8188505"/>
              <a:ext cx="15061207" cy="3810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피핑톰의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시대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‘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피핑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톰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(Peeping Tom)’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 ‘훔쳐보는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톰’이라는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의미로 엿보려는 자를 나타내는 속어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무분별한 사생활 공개 콘텐츠에 대한 피로도가 증가하고 잊힐 권리에 대한 인식이 높아짐</a:t>
              </a:r>
              <a:b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b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marR="0" lvl="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ko-KR" sz="2000" dirty="0" err="1"/>
                <a:t>피핑톰</a:t>
              </a:r>
              <a:r>
                <a:rPr lang="ko-KR" altLang="ko-KR" sz="2000" dirty="0"/>
                <a:t> 시대에는 개인의 사생활 노출에 대한 우려를 가지면서도 개인의 사생활을 </a:t>
              </a:r>
              <a:r>
                <a:rPr lang="en-US" altLang="ko-KR" sz="2000" dirty="0"/>
                <a:t>SNS</a:t>
              </a:r>
              <a:r>
                <a:rPr lang="ko-KR" altLang="en-US" sz="2000" dirty="0"/>
                <a:t>에 스스로 노출하는 모순적인 현상</a:t>
              </a:r>
              <a:endParaRPr lang="en-US" altLang="ko-KR" sz="2000" dirty="0"/>
            </a:p>
            <a:p>
              <a:pPr marL="285750" marR="0" lvl="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2000" dirty="0"/>
                <a:t> </a:t>
              </a:r>
              <a:r>
                <a:rPr lang="en-US" altLang="ko-KR" sz="2000" dirty="0"/>
                <a:t>&lt;</a:t>
              </a:r>
              <a:r>
                <a:rPr lang="ko-KR" altLang="en-US" sz="2000" dirty="0"/>
                <a:t>나는 솔로</a:t>
              </a:r>
              <a:r>
                <a:rPr lang="en-US" altLang="ko-KR" sz="2000" dirty="0"/>
                <a:t>&gt; 16</a:t>
              </a:r>
              <a:r>
                <a:rPr lang="ko-KR" altLang="en-US" sz="2000" dirty="0"/>
                <a:t>기 돌싱특집은 출연자의 사생활을 공중파에 드러내는 관찰 예능이 어떠한 논란을 일으킬 수 있는지 잘 보여줌</a:t>
              </a:r>
              <a:r>
                <a:rPr lang="en-US" altLang="ko-KR" sz="2000" dirty="0"/>
                <a:t>. </a:t>
              </a:r>
              <a:r>
                <a:rPr lang="ko-KR" altLang="en-US" sz="2000" dirty="0"/>
                <a:t>예능 프로그램이 종료된 이후에도 출연자들 사이의 갈등이 지속되는 현상</a:t>
              </a:r>
              <a:endParaRPr lang="en-US" altLang="ko-KR" sz="2000" dirty="0"/>
            </a:p>
            <a:p>
              <a:pPr marL="285750" marR="0" lvl="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ko-KR" sz="2000" dirty="0"/>
                <a:t> </a:t>
              </a:r>
              <a:r>
                <a:rPr lang="ko-KR" altLang="en-US" sz="2000" dirty="0"/>
                <a:t>잠재적 문제점은 출연자 자신만이 아니라 가족이나 아이들의 노출에서도 발견</a:t>
              </a:r>
              <a:r>
                <a:rPr lang="en-US" altLang="ko-KR" sz="2000" dirty="0"/>
                <a:t>,</a:t>
              </a:r>
              <a:r>
                <a:rPr lang="ko-KR" altLang="en-US" sz="2000" dirty="0"/>
                <a:t>자녀의 사진을 무심코 </a:t>
              </a:r>
              <a:r>
                <a:rPr lang="en-US" altLang="ko-KR" sz="2000" dirty="0"/>
                <a:t>SNS</a:t>
              </a:r>
              <a:r>
                <a:rPr lang="ko-KR" altLang="en-US" sz="2000" dirty="0"/>
                <a:t>에 올려 아동 유괴를 초래</a:t>
              </a:r>
              <a:endParaRPr lang="en-US" altLang="ko-KR" sz="2000" dirty="0"/>
            </a:p>
            <a:p>
              <a:pPr marL="285750" marR="0" lvl="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2000" dirty="0" err="1"/>
                <a:t>할문제를</a:t>
              </a:r>
              <a:r>
                <a:rPr lang="ko-KR" altLang="en-US" sz="2000" dirty="0"/>
                <a:t> 처음부터 방지할 수 있는 하나의 방법이 바로 반려동물 또는 반려식물과 함께하는 사생활 노출</a:t>
              </a:r>
              <a:endParaRPr lang="en-US" altLang="ko-KR" sz="2000" dirty="0"/>
            </a:p>
            <a:p>
              <a:pPr marL="285750" marR="0" lvl="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2000" dirty="0"/>
                <a:t>부모</a:t>
              </a:r>
              <a:r>
                <a:rPr lang="en-US" altLang="ko-KR" sz="2000" dirty="0"/>
                <a:t>, </a:t>
              </a:r>
              <a:r>
                <a:rPr lang="ko-KR" altLang="en-US" sz="2000" dirty="0"/>
                <a:t>배우자</a:t>
              </a:r>
              <a:r>
                <a:rPr lang="en-US" altLang="ko-KR" sz="2000" dirty="0"/>
                <a:t>, </a:t>
              </a:r>
              <a:r>
                <a:rPr lang="ko-KR" altLang="en-US" sz="2000" dirty="0"/>
                <a:t>아이들보다는 반려동물과 반려식물의 등장이 늘어날 전망</a:t>
              </a:r>
              <a:endParaRPr lang="en-US" altLang="ko-K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5310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KT서체 Medium"/>
        <a:ea typeface="KT서체 Medium"/>
        <a:cs typeface=""/>
      </a:majorFont>
      <a:minorFont>
        <a:latin typeface="KT서체 Light"/>
        <a:ea typeface="KT서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미스터 피피티 02">
  <a:themeElements>
    <a:clrScheme name="미스터 피피티 02_BLU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2F2F2"/>
      </a:accent1>
      <a:accent2>
        <a:srgbClr val="262626"/>
      </a:accent2>
      <a:accent3>
        <a:srgbClr val="2269F7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Custom 2">
      <a:majorFont>
        <a:latin typeface="페이퍼로지 8 ExtraBold"/>
        <a:ea typeface="페이퍼로지 8 ExtraBold"/>
        <a:cs typeface=""/>
      </a:majorFont>
      <a:minorFont>
        <a:latin typeface="페이퍼로지 5 Medium"/>
        <a:ea typeface="페이퍼로지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86906</TotalTime>
  <Words>8628</Words>
  <Application>Microsoft Office PowerPoint</Application>
  <PresentationFormat>사용자 지정</PresentationFormat>
  <Paragraphs>702</Paragraphs>
  <Slides>46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46</vt:i4>
      </vt:variant>
    </vt:vector>
  </HeadingPairs>
  <TitlesOfParts>
    <vt:vector size="64" baseType="lpstr">
      <vt:lpstr>Apple SD Gothic Neo</vt:lpstr>
      <vt:lpstr>Arial Unicode MS</vt:lpstr>
      <vt:lpstr>ChosunGothic</vt:lpstr>
      <vt:lpstr>inherit</vt:lpstr>
      <vt:lpstr>KT서체 Light</vt:lpstr>
      <vt:lpstr>Noto Sans KR</vt:lpstr>
      <vt:lpstr>Pretendard</vt:lpstr>
      <vt:lpstr>Spoqa Han Sans Bold</vt:lpstr>
      <vt:lpstr>Spoqa Han Sans Regular</vt:lpstr>
      <vt:lpstr>Arial</vt:lpstr>
      <vt:lpstr>Open Sans</vt:lpstr>
      <vt:lpstr>Open Sans ExtraBold</vt:lpstr>
      <vt:lpstr>Roboto</vt:lpstr>
      <vt:lpstr>맑은 고딕</vt:lpstr>
      <vt:lpstr>페이퍼로지 5 Medium</vt:lpstr>
      <vt:lpstr>페이퍼로지 8 ExtraBold</vt:lpstr>
      <vt:lpstr>Office Theme</vt:lpstr>
      <vt:lpstr>미스터 피피티 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오인택</cp:lastModifiedBy>
  <cp:revision>181</cp:revision>
  <dcterms:created xsi:type="dcterms:W3CDTF">2022-11-30T10:39:07Z</dcterms:created>
  <dcterms:modified xsi:type="dcterms:W3CDTF">2025-03-13T08:47:24Z</dcterms:modified>
</cp:coreProperties>
</file>